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0"/>
  </p:notesMasterIdLst>
  <p:sldIdLst>
    <p:sldId id="256" r:id="rId2"/>
    <p:sldId id="305" r:id="rId3"/>
    <p:sldId id="303" r:id="rId4"/>
    <p:sldId id="306" r:id="rId5"/>
    <p:sldId id="307" r:id="rId6"/>
    <p:sldId id="308" r:id="rId7"/>
    <p:sldId id="311" r:id="rId8"/>
    <p:sldId id="312" r:id="rId9"/>
    <p:sldId id="320" r:id="rId10"/>
    <p:sldId id="338" r:id="rId11"/>
    <p:sldId id="315" r:id="rId12"/>
    <p:sldId id="316" r:id="rId13"/>
    <p:sldId id="317" r:id="rId14"/>
    <p:sldId id="318" r:id="rId15"/>
    <p:sldId id="400" r:id="rId16"/>
    <p:sldId id="319" r:id="rId17"/>
    <p:sldId id="346" r:id="rId18"/>
    <p:sldId id="396" r:id="rId19"/>
    <p:sldId id="398" r:id="rId20"/>
    <p:sldId id="392" r:id="rId21"/>
    <p:sldId id="322" r:id="rId22"/>
    <p:sldId id="323" r:id="rId23"/>
    <p:sldId id="324" r:id="rId24"/>
    <p:sldId id="325" r:id="rId25"/>
    <p:sldId id="327" r:id="rId26"/>
    <p:sldId id="328" r:id="rId27"/>
    <p:sldId id="257" r:id="rId28"/>
    <p:sldId id="330" r:id="rId29"/>
    <p:sldId id="331" r:id="rId30"/>
    <p:sldId id="333" r:id="rId31"/>
    <p:sldId id="332" r:id="rId32"/>
    <p:sldId id="334" r:id="rId33"/>
    <p:sldId id="335" r:id="rId34"/>
    <p:sldId id="329" r:id="rId35"/>
    <p:sldId id="258" r:id="rId36"/>
    <p:sldId id="321" r:id="rId37"/>
    <p:sldId id="260" r:id="rId38"/>
    <p:sldId id="399" r:id="rId39"/>
    <p:sldId id="261" r:id="rId40"/>
    <p:sldId id="336" r:id="rId41"/>
    <p:sldId id="337" r:id="rId42"/>
    <p:sldId id="264" r:id="rId43"/>
    <p:sldId id="262" r:id="rId44"/>
    <p:sldId id="263" r:id="rId45"/>
    <p:sldId id="265" r:id="rId46"/>
    <p:sldId id="266" r:id="rId47"/>
    <p:sldId id="267" r:id="rId48"/>
    <p:sldId id="268" r:id="rId49"/>
    <p:sldId id="274" r:id="rId50"/>
    <p:sldId id="271" r:id="rId51"/>
    <p:sldId id="272" r:id="rId52"/>
    <p:sldId id="401" r:id="rId53"/>
    <p:sldId id="340" r:id="rId54"/>
    <p:sldId id="341" r:id="rId55"/>
    <p:sldId id="342" r:id="rId56"/>
    <p:sldId id="343" r:id="rId57"/>
    <p:sldId id="344" r:id="rId58"/>
    <p:sldId id="292" r:id="rId59"/>
    <p:sldId id="291" r:id="rId60"/>
    <p:sldId id="302" r:id="rId61"/>
    <p:sldId id="293" r:id="rId62"/>
    <p:sldId id="345" r:id="rId63"/>
    <p:sldId id="294" r:id="rId64"/>
    <p:sldId id="296" r:id="rId65"/>
    <p:sldId id="297" r:id="rId66"/>
    <p:sldId id="298" r:id="rId67"/>
    <p:sldId id="300" r:id="rId68"/>
    <p:sldId id="299" r:id="rId69"/>
  </p:sldIdLst>
  <p:sldSz cx="12192000" cy="6858000"/>
  <p:notesSz cx="6858000" cy="91440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alibri Light" panose="020F0302020204030204" pitchFamily="34" charset="0"/>
      <p:regular r:id="rId75"/>
      <p:italic r:id="rId76"/>
    </p:embeddedFont>
    <p:embeddedFont>
      <p:font typeface="Cambria Math" panose="02040503050406030204" pitchFamily="18" charset="0"/>
      <p:regular r:id="rId77"/>
    </p:embeddedFont>
    <p:embeddedFont>
      <p:font typeface="Corbel" panose="020B0503020204020204" pitchFamily="34" charset="0"/>
      <p:regular r:id="rId78"/>
      <p:bold r:id="rId79"/>
      <p:italic r:id="rId80"/>
      <p:boldItalic r:id="rId8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00"/>
    <a:srgbClr val="CCCCFF"/>
    <a:srgbClr val="FFF2CC"/>
    <a:srgbClr val="FFC8C8"/>
    <a:srgbClr val="FF9999"/>
    <a:srgbClr val="FFCC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88"/>
    </p:cViewPr>
  </p:sorterViewPr>
  <p:notesViewPr>
    <p:cSldViewPr snapToGrid="0">
      <p:cViewPr varScale="1">
        <p:scale>
          <a:sx n="73" d="100"/>
          <a:sy n="73" d="100"/>
        </p:scale>
        <p:origin x="2262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84B8D-9B4C-4965-AA51-266346BF4D8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F3F99-C25A-42DA-86AF-D10EE3A73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1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6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10891157" cy="77473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8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10866664" cy="774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79613"/>
            <a:ext cx="3886200" cy="48549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79613"/>
            <a:ext cx="3886200" cy="48549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"/>
            <a:ext cx="10842171" cy="922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5916"/>
            <a:ext cx="3868340" cy="6951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934937"/>
            <a:ext cx="3868340" cy="41392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55916"/>
            <a:ext cx="3887391" cy="6951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1934937"/>
            <a:ext cx="3887391" cy="41392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2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10891157" cy="774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8C0106-2BF8-4EEF-A6FC-33021D92F0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0666"/>
            <a:ext cx="12192000" cy="6773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4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2192"/>
            <a:ext cx="7886700" cy="5200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0286" y="63367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59767C1-1CFC-4BF3-A3D8-E4104FCBBC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0.png"/><Relationship Id="rId18" Type="http://schemas.openxmlformats.org/officeDocument/2006/relationships/image" Target="../media/image174.png"/><Relationship Id="rId26" Type="http://schemas.openxmlformats.org/officeDocument/2006/relationships/image" Target="../media/image182.png"/><Relationship Id="rId39" Type="http://schemas.openxmlformats.org/officeDocument/2006/relationships/image" Target="../media/image196.png"/><Relationship Id="rId21" Type="http://schemas.openxmlformats.org/officeDocument/2006/relationships/image" Target="../media/image177.png"/><Relationship Id="rId34" Type="http://schemas.openxmlformats.org/officeDocument/2006/relationships/image" Target="../media/image190.png"/><Relationship Id="rId42" Type="http://schemas.openxmlformats.org/officeDocument/2006/relationships/image" Target="../media/image199.png"/><Relationship Id="rId47" Type="http://schemas.openxmlformats.org/officeDocument/2006/relationships/image" Target="../media/image204.png"/><Relationship Id="rId7" Type="http://schemas.openxmlformats.org/officeDocument/2006/relationships/image" Target="../media/image1620.png"/><Relationship Id="rId2" Type="http://schemas.openxmlformats.org/officeDocument/2006/relationships/image" Target="../media/image1560.png"/><Relationship Id="rId16" Type="http://schemas.openxmlformats.org/officeDocument/2006/relationships/image" Target="../media/image1720.png"/><Relationship Id="rId29" Type="http://schemas.openxmlformats.org/officeDocument/2006/relationships/image" Target="../media/image1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0.png"/><Relationship Id="rId11" Type="http://schemas.openxmlformats.org/officeDocument/2006/relationships/image" Target="../media/image1660.png"/><Relationship Id="rId24" Type="http://schemas.openxmlformats.org/officeDocument/2006/relationships/image" Target="../media/image180.png"/><Relationship Id="rId32" Type="http://schemas.openxmlformats.org/officeDocument/2006/relationships/image" Target="../media/image188.png"/><Relationship Id="rId37" Type="http://schemas.openxmlformats.org/officeDocument/2006/relationships/image" Target="../media/image194.png"/><Relationship Id="rId40" Type="http://schemas.openxmlformats.org/officeDocument/2006/relationships/image" Target="../media/image197.png"/><Relationship Id="rId45" Type="http://schemas.openxmlformats.org/officeDocument/2006/relationships/image" Target="../media/image202.png"/><Relationship Id="rId5" Type="http://schemas.openxmlformats.org/officeDocument/2006/relationships/image" Target="../media/image1590.png"/><Relationship Id="rId15" Type="http://schemas.openxmlformats.org/officeDocument/2006/relationships/image" Target="../media/image1710.png"/><Relationship Id="rId23" Type="http://schemas.openxmlformats.org/officeDocument/2006/relationships/image" Target="../media/image179.png"/><Relationship Id="rId28" Type="http://schemas.openxmlformats.org/officeDocument/2006/relationships/image" Target="../media/image184.png"/><Relationship Id="rId36" Type="http://schemas.openxmlformats.org/officeDocument/2006/relationships/image" Target="../media/image193.png"/><Relationship Id="rId10" Type="http://schemas.openxmlformats.org/officeDocument/2006/relationships/image" Target="../media/image1650.png"/><Relationship Id="rId19" Type="http://schemas.openxmlformats.org/officeDocument/2006/relationships/image" Target="../media/image175.png"/><Relationship Id="rId31" Type="http://schemas.openxmlformats.org/officeDocument/2006/relationships/image" Target="../media/image187.png"/><Relationship Id="rId44" Type="http://schemas.openxmlformats.org/officeDocument/2006/relationships/image" Target="../media/image201.png"/><Relationship Id="rId4" Type="http://schemas.openxmlformats.org/officeDocument/2006/relationships/image" Target="../media/image1580.png"/><Relationship Id="rId9" Type="http://schemas.openxmlformats.org/officeDocument/2006/relationships/image" Target="../media/image1640.png"/><Relationship Id="rId14" Type="http://schemas.openxmlformats.org/officeDocument/2006/relationships/image" Target="../media/image1690.png"/><Relationship Id="rId22" Type="http://schemas.openxmlformats.org/officeDocument/2006/relationships/image" Target="../media/image178.png"/><Relationship Id="rId27" Type="http://schemas.openxmlformats.org/officeDocument/2006/relationships/image" Target="../media/image183.png"/><Relationship Id="rId30" Type="http://schemas.openxmlformats.org/officeDocument/2006/relationships/image" Target="../media/image186.png"/><Relationship Id="rId35" Type="http://schemas.openxmlformats.org/officeDocument/2006/relationships/image" Target="../media/image192.png"/><Relationship Id="rId43" Type="http://schemas.openxmlformats.org/officeDocument/2006/relationships/image" Target="../media/image200.png"/><Relationship Id="rId8" Type="http://schemas.openxmlformats.org/officeDocument/2006/relationships/image" Target="../media/image1630.png"/><Relationship Id="rId3" Type="http://schemas.openxmlformats.org/officeDocument/2006/relationships/image" Target="../media/image1570.png"/><Relationship Id="rId12" Type="http://schemas.openxmlformats.org/officeDocument/2006/relationships/image" Target="../media/image1670.png"/><Relationship Id="rId17" Type="http://schemas.openxmlformats.org/officeDocument/2006/relationships/image" Target="../media/image1731.png"/><Relationship Id="rId25" Type="http://schemas.openxmlformats.org/officeDocument/2006/relationships/image" Target="../media/image181.png"/><Relationship Id="rId33" Type="http://schemas.openxmlformats.org/officeDocument/2006/relationships/image" Target="../media/image189.png"/><Relationship Id="rId38" Type="http://schemas.openxmlformats.org/officeDocument/2006/relationships/image" Target="../media/image195.png"/><Relationship Id="rId46" Type="http://schemas.openxmlformats.org/officeDocument/2006/relationships/image" Target="../media/image203.png"/><Relationship Id="rId20" Type="http://schemas.openxmlformats.org/officeDocument/2006/relationships/image" Target="../media/image176.png"/><Relationship Id="rId41" Type="http://schemas.openxmlformats.org/officeDocument/2006/relationships/image" Target="../media/image19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7" Type="http://schemas.openxmlformats.org/officeDocument/2006/relationships/image" Target="../media/image151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4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1.png"/><Relationship Id="rId7" Type="http://schemas.openxmlformats.org/officeDocument/2006/relationships/image" Target="../media/image161.png"/><Relationship Id="rId2" Type="http://schemas.openxmlformats.org/officeDocument/2006/relationships/image" Target="../media/image15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1.png"/><Relationship Id="rId4" Type="http://schemas.openxmlformats.org/officeDocument/2006/relationships/image" Target="../media/image158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00.png"/><Relationship Id="rId18" Type="http://schemas.openxmlformats.org/officeDocument/2006/relationships/image" Target="../media/image1742.png"/><Relationship Id="rId26" Type="http://schemas.openxmlformats.org/officeDocument/2006/relationships/image" Target="../media/image1821.png"/><Relationship Id="rId39" Type="http://schemas.openxmlformats.org/officeDocument/2006/relationships/image" Target="../media/image1960.png"/><Relationship Id="rId21" Type="http://schemas.openxmlformats.org/officeDocument/2006/relationships/image" Target="../media/image1770.png"/><Relationship Id="rId34" Type="http://schemas.openxmlformats.org/officeDocument/2006/relationships/image" Target="../media/image1901.png"/><Relationship Id="rId42" Type="http://schemas.openxmlformats.org/officeDocument/2006/relationships/image" Target="../media/image1990.png"/><Relationship Id="rId47" Type="http://schemas.openxmlformats.org/officeDocument/2006/relationships/image" Target="../media/image2041.png"/><Relationship Id="rId7" Type="http://schemas.openxmlformats.org/officeDocument/2006/relationships/image" Target="../media/image16200.png"/><Relationship Id="rId2" Type="http://schemas.openxmlformats.org/officeDocument/2006/relationships/image" Target="../media/image15600.png"/><Relationship Id="rId16" Type="http://schemas.openxmlformats.org/officeDocument/2006/relationships/image" Target="../media/image17200.png"/><Relationship Id="rId29" Type="http://schemas.openxmlformats.org/officeDocument/2006/relationships/image" Target="../media/image18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00.png"/><Relationship Id="rId11" Type="http://schemas.openxmlformats.org/officeDocument/2006/relationships/image" Target="../media/image16600.png"/><Relationship Id="rId24" Type="http://schemas.openxmlformats.org/officeDocument/2006/relationships/image" Target="../media/image1801.png"/><Relationship Id="rId32" Type="http://schemas.openxmlformats.org/officeDocument/2006/relationships/image" Target="../media/image1881.png"/><Relationship Id="rId37" Type="http://schemas.openxmlformats.org/officeDocument/2006/relationships/image" Target="../media/image1941.png"/><Relationship Id="rId40" Type="http://schemas.openxmlformats.org/officeDocument/2006/relationships/image" Target="../media/image1970.png"/><Relationship Id="rId45" Type="http://schemas.openxmlformats.org/officeDocument/2006/relationships/image" Target="../media/image2021.png"/><Relationship Id="rId5" Type="http://schemas.openxmlformats.org/officeDocument/2006/relationships/image" Target="../media/image15900.png"/><Relationship Id="rId15" Type="http://schemas.openxmlformats.org/officeDocument/2006/relationships/image" Target="../media/image17100.png"/><Relationship Id="rId23" Type="http://schemas.openxmlformats.org/officeDocument/2006/relationships/image" Target="../media/image1791.png"/><Relationship Id="rId28" Type="http://schemas.openxmlformats.org/officeDocument/2006/relationships/image" Target="../media/image1841.png"/><Relationship Id="rId36" Type="http://schemas.openxmlformats.org/officeDocument/2006/relationships/image" Target="../media/image1930.png"/><Relationship Id="rId10" Type="http://schemas.openxmlformats.org/officeDocument/2006/relationships/image" Target="../media/image16500.png"/><Relationship Id="rId19" Type="http://schemas.openxmlformats.org/officeDocument/2006/relationships/image" Target="../media/image1750.png"/><Relationship Id="rId31" Type="http://schemas.openxmlformats.org/officeDocument/2006/relationships/image" Target="../media/image1871.png"/><Relationship Id="rId44" Type="http://schemas.openxmlformats.org/officeDocument/2006/relationships/image" Target="../media/image2010.png"/><Relationship Id="rId4" Type="http://schemas.openxmlformats.org/officeDocument/2006/relationships/image" Target="../media/image15800.png"/><Relationship Id="rId9" Type="http://schemas.openxmlformats.org/officeDocument/2006/relationships/image" Target="../media/image16400.png"/><Relationship Id="rId14" Type="http://schemas.openxmlformats.org/officeDocument/2006/relationships/image" Target="../media/image16900.png"/><Relationship Id="rId22" Type="http://schemas.openxmlformats.org/officeDocument/2006/relationships/image" Target="../media/image1780.png"/><Relationship Id="rId27" Type="http://schemas.openxmlformats.org/officeDocument/2006/relationships/image" Target="../media/image1831.png"/><Relationship Id="rId30" Type="http://schemas.openxmlformats.org/officeDocument/2006/relationships/image" Target="../media/image1861.png"/><Relationship Id="rId35" Type="http://schemas.openxmlformats.org/officeDocument/2006/relationships/image" Target="../media/image1920.png"/><Relationship Id="rId43" Type="http://schemas.openxmlformats.org/officeDocument/2006/relationships/image" Target="../media/image2001.png"/><Relationship Id="rId8" Type="http://schemas.openxmlformats.org/officeDocument/2006/relationships/image" Target="../media/image16300.png"/><Relationship Id="rId3" Type="http://schemas.openxmlformats.org/officeDocument/2006/relationships/image" Target="../media/image15700.png"/><Relationship Id="rId12" Type="http://schemas.openxmlformats.org/officeDocument/2006/relationships/image" Target="../media/image16700.png"/><Relationship Id="rId17" Type="http://schemas.openxmlformats.org/officeDocument/2006/relationships/image" Target="../media/image17310.png"/><Relationship Id="rId25" Type="http://schemas.openxmlformats.org/officeDocument/2006/relationships/image" Target="../media/image1810.png"/><Relationship Id="rId33" Type="http://schemas.openxmlformats.org/officeDocument/2006/relationships/image" Target="../media/image1891.png"/><Relationship Id="rId38" Type="http://schemas.openxmlformats.org/officeDocument/2006/relationships/image" Target="../media/image1950.png"/><Relationship Id="rId46" Type="http://schemas.openxmlformats.org/officeDocument/2006/relationships/image" Target="../media/image2031.png"/><Relationship Id="rId20" Type="http://schemas.openxmlformats.org/officeDocument/2006/relationships/image" Target="../media/image1761.png"/><Relationship Id="rId41" Type="http://schemas.openxmlformats.org/officeDocument/2006/relationships/image" Target="../media/image19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3.png"/><Relationship Id="rId2" Type="http://schemas.openxmlformats.org/officeDocument/2006/relationships/image" Target="../media/image20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72" Type="http://schemas.openxmlformats.org/officeDocument/2006/relationships/image" Target="../media/image214.png"/><Relationship Id="rId80" Type="http://schemas.openxmlformats.org/officeDocument/2006/relationships/image" Target="../media/image222.png"/><Relationship Id="rId85" Type="http://schemas.openxmlformats.org/officeDocument/2006/relationships/image" Target="../media/image227.png"/><Relationship Id="rId68" Type="http://schemas.openxmlformats.org/officeDocument/2006/relationships/image" Target="../media/image210.png"/><Relationship Id="rId76" Type="http://schemas.openxmlformats.org/officeDocument/2006/relationships/image" Target="../media/image218.png"/><Relationship Id="rId84" Type="http://schemas.openxmlformats.org/officeDocument/2006/relationships/image" Target="../media/image226.png"/><Relationship Id="rId89" Type="http://schemas.openxmlformats.org/officeDocument/2006/relationships/image" Target="../media/image231.png"/><Relationship Id="rId67" Type="http://schemas.openxmlformats.org/officeDocument/2006/relationships/image" Target="../media/image209.png"/><Relationship Id="rId71" Type="http://schemas.openxmlformats.org/officeDocument/2006/relationships/image" Target="../media/image213.png"/><Relationship Id="rId70" Type="http://schemas.openxmlformats.org/officeDocument/2006/relationships/image" Target="../media/image212.png"/><Relationship Id="rId75" Type="http://schemas.openxmlformats.org/officeDocument/2006/relationships/image" Target="../media/image217.png"/><Relationship Id="rId83" Type="http://schemas.openxmlformats.org/officeDocument/2006/relationships/image" Target="../media/image225.png"/><Relationship Id="rId88" Type="http://schemas.openxmlformats.org/officeDocument/2006/relationships/image" Target="../media/image230.png"/><Relationship Id="rId1" Type="http://schemas.openxmlformats.org/officeDocument/2006/relationships/slideLayout" Target="../slideLayouts/slideLayout6.xml"/><Relationship Id="rId66" Type="http://schemas.openxmlformats.org/officeDocument/2006/relationships/image" Target="../media/image2082.png"/><Relationship Id="rId74" Type="http://schemas.openxmlformats.org/officeDocument/2006/relationships/image" Target="../media/image216.png"/><Relationship Id="rId79" Type="http://schemas.openxmlformats.org/officeDocument/2006/relationships/image" Target="../media/image221.png"/><Relationship Id="rId87" Type="http://schemas.openxmlformats.org/officeDocument/2006/relationships/image" Target="../media/image229.png"/><Relationship Id="rId82" Type="http://schemas.openxmlformats.org/officeDocument/2006/relationships/image" Target="../media/image224.png"/><Relationship Id="rId65" Type="http://schemas.openxmlformats.org/officeDocument/2006/relationships/image" Target="../media/image2072.png"/><Relationship Id="rId73" Type="http://schemas.openxmlformats.org/officeDocument/2006/relationships/image" Target="../media/image215.png"/><Relationship Id="rId78" Type="http://schemas.openxmlformats.org/officeDocument/2006/relationships/image" Target="../media/image220.png"/><Relationship Id="rId81" Type="http://schemas.openxmlformats.org/officeDocument/2006/relationships/image" Target="../media/image223.png"/><Relationship Id="rId86" Type="http://schemas.openxmlformats.org/officeDocument/2006/relationships/image" Target="../media/image228.png"/><Relationship Id="rId64" Type="http://schemas.openxmlformats.org/officeDocument/2006/relationships/image" Target="../media/image126.png"/><Relationship Id="rId69" Type="http://schemas.openxmlformats.org/officeDocument/2006/relationships/image" Target="../media/image211.png"/><Relationship Id="rId77" Type="http://schemas.openxmlformats.org/officeDocument/2006/relationships/image" Target="../media/image2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20.png"/><Relationship Id="rId18" Type="http://schemas.openxmlformats.org/officeDocument/2006/relationships/image" Target="../media/image670.png"/><Relationship Id="rId3" Type="http://schemas.openxmlformats.org/officeDocument/2006/relationships/image" Target="../media/image520.png"/><Relationship Id="rId21" Type="http://schemas.openxmlformats.org/officeDocument/2006/relationships/image" Target="../media/image700.png"/><Relationship Id="rId7" Type="http://schemas.openxmlformats.org/officeDocument/2006/relationships/image" Target="../media/image560.png"/><Relationship Id="rId12" Type="http://schemas.openxmlformats.org/officeDocument/2006/relationships/image" Target="../media/image611.png"/><Relationship Id="rId17" Type="http://schemas.openxmlformats.org/officeDocument/2006/relationships/image" Target="../media/image660.png"/><Relationship Id="rId2" Type="http://schemas.openxmlformats.org/officeDocument/2006/relationships/image" Target="../media/image2340.png"/><Relationship Id="rId16" Type="http://schemas.openxmlformats.org/officeDocument/2006/relationships/image" Target="../media/image650.png"/><Relationship Id="rId20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00.png"/><Relationship Id="rId5" Type="http://schemas.openxmlformats.org/officeDocument/2006/relationships/image" Target="../media/image540.png"/><Relationship Id="rId15" Type="http://schemas.openxmlformats.org/officeDocument/2006/relationships/image" Target="../media/image640.png"/><Relationship Id="rId23" Type="http://schemas.openxmlformats.org/officeDocument/2006/relationships/image" Target="../media/image720.png"/><Relationship Id="rId10" Type="http://schemas.openxmlformats.org/officeDocument/2006/relationships/image" Target="../media/image590.png"/><Relationship Id="rId19" Type="http://schemas.openxmlformats.org/officeDocument/2006/relationships/image" Target="../media/image680.png"/><Relationship Id="rId4" Type="http://schemas.openxmlformats.org/officeDocument/2006/relationships/image" Target="../media/image530.png"/><Relationship Id="rId9" Type="http://schemas.openxmlformats.org/officeDocument/2006/relationships/image" Target="../media/image580.png"/><Relationship Id="rId14" Type="http://schemas.openxmlformats.org/officeDocument/2006/relationships/image" Target="../media/image630.png"/><Relationship Id="rId22" Type="http://schemas.openxmlformats.org/officeDocument/2006/relationships/image" Target="../media/image7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image" Target="../media/image20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0.png"/><Relationship Id="rId13" Type="http://schemas.openxmlformats.org/officeDocument/2006/relationships/image" Target="../media/image1890.png"/><Relationship Id="rId18" Type="http://schemas.openxmlformats.org/officeDocument/2006/relationships/image" Target="../media/image248.png"/><Relationship Id="rId3" Type="http://schemas.openxmlformats.org/officeDocument/2006/relationships/image" Target="../media/image1790.png"/><Relationship Id="rId21" Type="http://schemas.openxmlformats.org/officeDocument/2006/relationships/image" Target="../media/image251.png"/><Relationship Id="rId7" Type="http://schemas.openxmlformats.org/officeDocument/2006/relationships/image" Target="../media/image1830.png"/><Relationship Id="rId12" Type="http://schemas.openxmlformats.org/officeDocument/2006/relationships/image" Target="../media/image1880.png"/><Relationship Id="rId17" Type="http://schemas.openxmlformats.org/officeDocument/2006/relationships/image" Target="../media/image247.png"/><Relationship Id="rId2" Type="http://schemas.openxmlformats.org/officeDocument/2006/relationships/image" Target="../media/image2081.png"/><Relationship Id="rId16" Type="http://schemas.openxmlformats.org/officeDocument/2006/relationships/image" Target="../media/image246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20.png"/><Relationship Id="rId11" Type="http://schemas.openxmlformats.org/officeDocument/2006/relationships/image" Target="../media/image1870.png"/><Relationship Id="rId24" Type="http://schemas.openxmlformats.org/officeDocument/2006/relationships/image" Target="../media/image254.png"/><Relationship Id="rId5" Type="http://schemas.openxmlformats.org/officeDocument/2006/relationships/image" Target="../media/image1811.png"/><Relationship Id="rId15" Type="http://schemas.openxmlformats.org/officeDocument/2006/relationships/image" Target="../media/image245.png"/><Relationship Id="rId23" Type="http://schemas.openxmlformats.org/officeDocument/2006/relationships/image" Target="../media/image253.png"/><Relationship Id="rId10" Type="http://schemas.openxmlformats.org/officeDocument/2006/relationships/image" Target="../media/image1860.png"/><Relationship Id="rId19" Type="http://schemas.openxmlformats.org/officeDocument/2006/relationships/image" Target="../media/image249.png"/><Relationship Id="rId4" Type="http://schemas.openxmlformats.org/officeDocument/2006/relationships/image" Target="../media/image1800.png"/><Relationship Id="rId9" Type="http://schemas.openxmlformats.org/officeDocument/2006/relationships/image" Target="../media/image1850.png"/><Relationship Id="rId14" Type="http://schemas.openxmlformats.org/officeDocument/2006/relationships/image" Target="../media/image244.png"/><Relationship Id="rId22" Type="http://schemas.openxmlformats.org/officeDocument/2006/relationships/image" Target="../media/image25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50.png"/><Relationship Id="rId18" Type="http://schemas.openxmlformats.org/officeDocument/2006/relationships/image" Target="../media/image246.png"/><Relationship Id="rId26" Type="http://schemas.openxmlformats.org/officeDocument/2006/relationships/image" Target="../media/image257.png"/><Relationship Id="rId3" Type="http://schemas.openxmlformats.org/officeDocument/2006/relationships/image" Target="../media/image750.png"/><Relationship Id="rId21" Type="http://schemas.openxmlformats.org/officeDocument/2006/relationships/image" Target="../media/image252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17" Type="http://schemas.openxmlformats.org/officeDocument/2006/relationships/image" Target="../media/image245.png"/><Relationship Id="rId25" Type="http://schemas.openxmlformats.org/officeDocument/2006/relationships/image" Target="../media/image256.png"/><Relationship Id="rId2" Type="http://schemas.openxmlformats.org/officeDocument/2006/relationships/image" Target="../media/image2091.png"/><Relationship Id="rId16" Type="http://schemas.openxmlformats.org/officeDocument/2006/relationships/image" Target="../media/image244.png"/><Relationship Id="rId20" Type="http://schemas.openxmlformats.org/officeDocument/2006/relationships/image" Target="../media/image2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0.png"/><Relationship Id="rId11" Type="http://schemas.openxmlformats.org/officeDocument/2006/relationships/image" Target="../media/image830.png"/><Relationship Id="rId24" Type="http://schemas.openxmlformats.org/officeDocument/2006/relationships/image" Target="../media/image255.png"/><Relationship Id="rId5" Type="http://schemas.openxmlformats.org/officeDocument/2006/relationships/image" Target="../media/image770.png"/><Relationship Id="rId15" Type="http://schemas.openxmlformats.org/officeDocument/2006/relationships/image" Target="../media/image249.png"/><Relationship Id="rId23" Type="http://schemas.openxmlformats.org/officeDocument/2006/relationships/image" Target="../media/image247.png"/><Relationship Id="rId10" Type="http://schemas.openxmlformats.org/officeDocument/2006/relationships/image" Target="../media/image820.png"/><Relationship Id="rId19" Type="http://schemas.openxmlformats.org/officeDocument/2006/relationships/image" Target="../media/image250.png"/><Relationship Id="rId4" Type="http://schemas.openxmlformats.org/officeDocument/2006/relationships/image" Target="../media/image760.png"/><Relationship Id="rId9" Type="http://schemas.openxmlformats.org/officeDocument/2006/relationships/image" Target="../media/image811.png"/><Relationship Id="rId14" Type="http://schemas.openxmlformats.org/officeDocument/2006/relationships/image" Target="../media/image248.png"/><Relationship Id="rId22" Type="http://schemas.openxmlformats.org/officeDocument/2006/relationships/image" Target="../media/image253.png"/><Relationship Id="rId27" Type="http://schemas.openxmlformats.org/officeDocument/2006/relationships/image" Target="../media/image25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70.png"/><Relationship Id="rId18" Type="http://schemas.openxmlformats.org/officeDocument/2006/relationships/image" Target="../media/image246.png"/><Relationship Id="rId3" Type="http://schemas.openxmlformats.org/officeDocument/2006/relationships/image" Target="../media/image750.png"/><Relationship Id="rId21" Type="http://schemas.openxmlformats.org/officeDocument/2006/relationships/image" Target="../media/image256.png"/><Relationship Id="rId7" Type="http://schemas.openxmlformats.org/officeDocument/2006/relationships/image" Target="../media/image911.png"/><Relationship Id="rId12" Type="http://schemas.openxmlformats.org/officeDocument/2006/relationships/image" Target="../media/image960.png"/><Relationship Id="rId17" Type="http://schemas.openxmlformats.org/officeDocument/2006/relationships/image" Target="../media/image245.png"/><Relationship Id="rId2" Type="http://schemas.openxmlformats.org/officeDocument/2006/relationships/image" Target="../media/image870.png"/><Relationship Id="rId16" Type="http://schemas.openxmlformats.org/officeDocument/2006/relationships/image" Target="../media/image244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0.png"/><Relationship Id="rId11" Type="http://schemas.openxmlformats.org/officeDocument/2006/relationships/image" Target="../media/image950.png"/><Relationship Id="rId5" Type="http://schemas.openxmlformats.org/officeDocument/2006/relationships/image" Target="../media/image890.png"/><Relationship Id="rId15" Type="http://schemas.openxmlformats.org/officeDocument/2006/relationships/image" Target="../media/image249.png"/><Relationship Id="rId23" Type="http://schemas.openxmlformats.org/officeDocument/2006/relationships/image" Target="../media/image258.png"/><Relationship Id="rId10" Type="http://schemas.openxmlformats.org/officeDocument/2006/relationships/image" Target="../media/image940.png"/><Relationship Id="rId19" Type="http://schemas.openxmlformats.org/officeDocument/2006/relationships/image" Target="../media/image247.png"/><Relationship Id="rId4" Type="http://schemas.openxmlformats.org/officeDocument/2006/relationships/image" Target="../media/image880.png"/><Relationship Id="rId9" Type="http://schemas.openxmlformats.org/officeDocument/2006/relationships/image" Target="../media/image930.png"/><Relationship Id="rId14" Type="http://schemas.openxmlformats.org/officeDocument/2006/relationships/image" Target="../media/image248.png"/><Relationship Id="rId22" Type="http://schemas.openxmlformats.org/officeDocument/2006/relationships/image" Target="../media/image25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266.png"/><Relationship Id="rId3" Type="http://schemas.openxmlformats.org/officeDocument/2006/relationships/image" Target="../media/image259.png"/><Relationship Id="rId7" Type="http://schemas.openxmlformats.org/officeDocument/2006/relationships/image" Target="../media/image260.png"/><Relationship Id="rId12" Type="http://schemas.openxmlformats.org/officeDocument/2006/relationships/image" Target="../media/image265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0.png"/><Relationship Id="rId11" Type="http://schemas.openxmlformats.org/officeDocument/2006/relationships/image" Target="../media/image264.png"/><Relationship Id="rId5" Type="http://schemas.openxmlformats.org/officeDocument/2006/relationships/image" Target="../media/image2361.png"/><Relationship Id="rId10" Type="http://schemas.openxmlformats.org/officeDocument/2006/relationships/image" Target="../media/image263.png"/><Relationship Id="rId4" Type="http://schemas.openxmlformats.org/officeDocument/2006/relationships/image" Target="../media/image1040.png"/><Relationship Id="rId9" Type="http://schemas.openxmlformats.org/officeDocument/2006/relationships/image" Target="../media/image2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0.png"/><Relationship Id="rId2" Type="http://schemas.openxmlformats.org/officeDocument/2006/relationships/image" Target="../media/image2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3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0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40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1.png"/><Relationship Id="rId2" Type="http://schemas.openxmlformats.org/officeDocument/2006/relationships/image" Target="../media/image2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6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19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17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0.png"/><Relationship Id="rId13" Type="http://schemas.openxmlformats.org/officeDocument/2006/relationships/image" Target="../media/image2120.png"/><Relationship Id="rId3" Type="http://schemas.openxmlformats.org/officeDocument/2006/relationships/image" Target="../media/image2011.png"/><Relationship Id="rId7" Type="http://schemas.openxmlformats.org/officeDocument/2006/relationships/image" Target="../media/image2050.png"/><Relationship Id="rId12" Type="http://schemas.openxmlformats.org/officeDocument/2006/relationships/image" Target="../media/image2110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40.png"/><Relationship Id="rId11" Type="http://schemas.openxmlformats.org/officeDocument/2006/relationships/image" Target="../media/image2090.png"/><Relationship Id="rId5" Type="http://schemas.openxmlformats.org/officeDocument/2006/relationships/image" Target="../media/image2030.png"/><Relationship Id="rId10" Type="http://schemas.openxmlformats.org/officeDocument/2006/relationships/image" Target="../media/image2080.png"/><Relationship Id="rId4" Type="http://schemas.openxmlformats.org/officeDocument/2006/relationships/image" Target="../media/image2020.png"/><Relationship Id="rId9" Type="http://schemas.openxmlformats.org/officeDocument/2006/relationships/image" Target="../media/image207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8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42" Type="http://schemas.openxmlformats.org/officeDocument/2006/relationships/image" Target="../media/image104.png"/><Relationship Id="rId47" Type="http://schemas.openxmlformats.org/officeDocument/2006/relationships/image" Target="../media/image109.png"/><Relationship Id="rId50" Type="http://schemas.openxmlformats.org/officeDocument/2006/relationships/image" Target="../media/image112.png"/><Relationship Id="rId55" Type="http://schemas.openxmlformats.org/officeDocument/2006/relationships/image" Target="../media/image117.png"/><Relationship Id="rId63" Type="http://schemas.openxmlformats.org/officeDocument/2006/relationships/image" Target="../media/image125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6" Type="http://schemas.openxmlformats.org/officeDocument/2006/relationships/image" Target="../media/image53.png"/><Relationship Id="rId29" Type="http://schemas.openxmlformats.org/officeDocument/2006/relationships/image" Target="../media/image91.png"/><Relationship Id="rId11" Type="http://schemas.openxmlformats.org/officeDocument/2006/relationships/image" Target="../media/image75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3" Type="http://schemas.openxmlformats.org/officeDocument/2006/relationships/image" Target="../media/image115.png"/><Relationship Id="rId58" Type="http://schemas.openxmlformats.org/officeDocument/2006/relationships/image" Target="../media/image120.png"/><Relationship Id="rId66" Type="http://schemas.openxmlformats.org/officeDocument/2006/relationships/image" Target="../media/image65.png"/><Relationship Id="rId5" Type="http://schemas.openxmlformats.org/officeDocument/2006/relationships/image" Target="../media/image69.png"/><Relationship Id="rId61" Type="http://schemas.openxmlformats.org/officeDocument/2006/relationships/image" Target="../media/image123.png"/><Relationship Id="rId19" Type="http://schemas.openxmlformats.org/officeDocument/2006/relationships/image" Target="../media/image50.png"/><Relationship Id="rId14" Type="http://schemas.openxmlformats.org/officeDocument/2006/relationships/image" Target="../media/image78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10.png"/><Relationship Id="rId56" Type="http://schemas.openxmlformats.org/officeDocument/2006/relationships/image" Target="../media/image118.png"/><Relationship Id="rId64" Type="http://schemas.openxmlformats.org/officeDocument/2006/relationships/image" Target="../media/image126.png"/><Relationship Id="rId8" Type="http://schemas.openxmlformats.org/officeDocument/2006/relationships/image" Target="../media/image72.png"/><Relationship Id="rId51" Type="http://schemas.openxmlformats.org/officeDocument/2006/relationships/image" Target="../media/image113.png"/><Relationship Id="rId3" Type="http://schemas.openxmlformats.org/officeDocument/2006/relationships/image" Target="../media/image67.png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59" Type="http://schemas.openxmlformats.org/officeDocument/2006/relationships/image" Target="../media/image121.png"/><Relationship Id="rId20" Type="http://schemas.openxmlformats.org/officeDocument/2006/relationships/image" Target="../media/image82.png"/><Relationship Id="rId41" Type="http://schemas.openxmlformats.org/officeDocument/2006/relationships/image" Target="../media/image103.png"/><Relationship Id="rId54" Type="http://schemas.openxmlformats.org/officeDocument/2006/relationships/image" Target="../media/image116.png"/><Relationship Id="rId6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15" Type="http://schemas.openxmlformats.org/officeDocument/2006/relationships/image" Target="../media/image79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49" Type="http://schemas.openxmlformats.org/officeDocument/2006/relationships/image" Target="../media/image111.png"/><Relationship Id="rId57" Type="http://schemas.openxmlformats.org/officeDocument/2006/relationships/image" Target="../media/image119.png"/><Relationship Id="rId10" Type="http://schemas.openxmlformats.org/officeDocument/2006/relationships/image" Target="../media/image74.png"/><Relationship Id="rId31" Type="http://schemas.openxmlformats.org/officeDocument/2006/relationships/image" Target="../media/image93.png"/><Relationship Id="rId44" Type="http://schemas.openxmlformats.org/officeDocument/2006/relationships/image" Target="../media/image106.png"/><Relationship Id="rId52" Type="http://schemas.openxmlformats.org/officeDocument/2006/relationships/image" Target="../media/image114.png"/><Relationship Id="rId60" Type="http://schemas.openxmlformats.org/officeDocument/2006/relationships/image" Target="../media/image122.png"/><Relationship Id="rId65" Type="http://schemas.openxmlformats.org/officeDocument/2006/relationships/image" Target="../media/image127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3" Type="http://schemas.openxmlformats.org/officeDocument/2006/relationships/image" Target="../media/image77.png"/><Relationship Id="rId18" Type="http://schemas.openxmlformats.org/officeDocument/2006/relationships/image" Target="../media/image81.png"/><Relationship Id="rId39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400.png"/><Relationship Id="rId3" Type="http://schemas.openxmlformats.org/officeDocument/2006/relationships/image" Target="../media/image52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390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380.png"/><Relationship Id="rId5" Type="http://schemas.openxmlformats.org/officeDocument/2006/relationships/image" Target="../media/image540.png"/><Relationship Id="rId15" Type="http://schemas.openxmlformats.org/officeDocument/2006/relationships/image" Target="../media/image144.png"/><Relationship Id="rId28" Type="http://schemas.openxmlformats.org/officeDocument/2006/relationships/image" Target="../media/image150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7" Type="http://schemas.openxmlformats.org/officeDocument/2006/relationships/image" Target="../media/image1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Lower Bounds:</a:t>
            </a:r>
            <a:br>
              <a:rPr lang="en-US" dirty="0"/>
            </a:br>
            <a:r>
              <a:rPr lang="en-US" dirty="0"/>
              <a:t>Circuit Complexity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Paul </a:t>
            </a:r>
            <a:r>
              <a:rPr lang="en-US" sz="2800" dirty="0" err="1"/>
              <a:t>Beame</a:t>
            </a:r>
            <a:endParaRPr lang="en-US" sz="2800" dirty="0"/>
          </a:p>
          <a:p>
            <a:r>
              <a:rPr lang="en-US" dirty="0"/>
              <a:t>University of Washington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2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Decision Tree for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𝑷𝒂𝒓𝒊𝒕𝒚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79" t="-7087" b="-18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/>
          <p:cNvGrpSpPr/>
          <p:nvPr/>
        </p:nvGrpSpPr>
        <p:grpSpPr>
          <a:xfrm>
            <a:off x="169285" y="861731"/>
            <a:ext cx="8852148" cy="4652076"/>
            <a:chOff x="169285" y="861731"/>
            <a:chExt cx="8852148" cy="4652076"/>
          </a:xfrm>
        </p:grpSpPr>
        <p:cxnSp>
          <p:nvCxnSpPr>
            <p:cNvPr id="5" name="Straight Arrow Connector 4"/>
            <p:cNvCxnSpPr>
              <a:stCxn id="119" idx="3"/>
              <a:endCxn id="109" idx="7"/>
            </p:cNvCxnSpPr>
            <p:nvPr/>
          </p:nvCxnSpPr>
          <p:spPr>
            <a:xfrm flipH="1">
              <a:off x="5876370" y="2260054"/>
              <a:ext cx="699899" cy="929188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" name="Straight Arrow Connector 5"/>
            <p:cNvCxnSpPr>
              <a:stCxn id="119" idx="5"/>
              <a:endCxn id="111" idx="1"/>
            </p:cNvCxnSpPr>
            <p:nvPr/>
          </p:nvCxnSpPr>
          <p:spPr>
            <a:xfrm>
              <a:off x="6858825" y="2260054"/>
              <a:ext cx="799878" cy="90472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7" name="Straight Arrow Connector 6"/>
            <p:cNvCxnSpPr>
              <a:stCxn id="111" idx="3"/>
              <a:endCxn id="99" idx="0"/>
            </p:cNvCxnSpPr>
            <p:nvPr/>
          </p:nvCxnSpPr>
          <p:spPr>
            <a:xfrm flipH="1">
              <a:off x="7481793" y="3433979"/>
              <a:ext cx="176910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8" name="Straight Arrow Connector 7"/>
            <p:cNvCxnSpPr>
              <a:stCxn id="111" idx="5"/>
              <a:endCxn id="95" idx="0"/>
            </p:cNvCxnSpPr>
            <p:nvPr/>
          </p:nvCxnSpPr>
          <p:spPr>
            <a:xfrm>
              <a:off x="7941259" y="3433979"/>
              <a:ext cx="694741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9" name="Straight Arrow Connector 8"/>
            <p:cNvCxnSpPr>
              <a:stCxn id="109" idx="5"/>
              <a:endCxn id="93" idx="0"/>
            </p:cNvCxnSpPr>
            <p:nvPr/>
          </p:nvCxnSpPr>
          <p:spPr>
            <a:xfrm>
              <a:off x="5876370" y="3458444"/>
              <a:ext cx="451214" cy="70913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0" name="Straight Arrow Connector 9"/>
            <p:cNvCxnSpPr>
              <a:stCxn id="109" idx="3"/>
              <a:endCxn id="97" idx="0"/>
            </p:cNvCxnSpPr>
            <p:nvPr/>
          </p:nvCxnSpPr>
          <p:spPr>
            <a:xfrm flipH="1">
              <a:off x="5173375" y="3458444"/>
              <a:ext cx="420439" cy="70913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1" name="Straight Arrow Connector 10"/>
            <p:cNvCxnSpPr>
              <a:stCxn id="117" idx="5"/>
              <a:endCxn id="115" idx="0"/>
            </p:cNvCxnSpPr>
            <p:nvPr/>
          </p:nvCxnSpPr>
          <p:spPr>
            <a:xfrm>
              <a:off x="2582851" y="2308985"/>
              <a:ext cx="775129" cy="80003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2" name="Straight Arrow Connector 11"/>
            <p:cNvCxnSpPr>
              <a:stCxn id="117" idx="3"/>
              <a:endCxn id="113" idx="0"/>
            </p:cNvCxnSpPr>
            <p:nvPr/>
          </p:nvCxnSpPr>
          <p:spPr>
            <a:xfrm flipH="1">
              <a:off x="1136979" y="2308985"/>
              <a:ext cx="1163316" cy="80003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3" name="Straight Arrow Connector 12"/>
            <p:cNvCxnSpPr>
              <a:stCxn id="115" idx="3"/>
              <a:endCxn id="107" idx="0"/>
            </p:cNvCxnSpPr>
            <p:nvPr/>
          </p:nvCxnSpPr>
          <p:spPr>
            <a:xfrm flipH="1">
              <a:off x="2864957" y="3433979"/>
              <a:ext cx="351745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4" name="Straight Arrow Connector 13"/>
            <p:cNvCxnSpPr>
              <a:stCxn id="115" idx="5"/>
              <a:endCxn id="103" idx="0"/>
            </p:cNvCxnSpPr>
            <p:nvPr/>
          </p:nvCxnSpPr>
          <p:spPr>
            <a:xfrm>
              <a:off x="3499258" y="3433979"/>
              <a:ext cx="519908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5" name="Straight Arrow Connector 14"/>
            <p:cNvCxnSpPr>
              <a:stCxn id="113" idx="5"/>
              <a:endCxn id="101" idx="0"/>
            </p:cNvCxnSpPr>
            <p:nvPr/>
          </p:nvCxnSpPr>
          <p:spPr>
            <a:xfrm>
              <a:off x="1278257" y="3433979"/>
              <a:ext cx="432491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6" name="Straight Arrow Connector 15"/>
            <p:cNvCxnSpPr>
              <a:stCxn id="113" idx="3"/>
              <a:endCxn id="105" idx="0"/>
            </p:cNvCxnSpPr>
            <p:nvPr/>
          </p:nvCxnSpPr>
          <p:spPr>
            <a:xfrm flipH="1">
              <a:off x="556539" y="3433979"/>
              <a:ext cx="439162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169285" y="521316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6150" y="521316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3015" y="521316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9880" y="521316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36745" y="521648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03610" y="521648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0475" y="521648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37340" y="521648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04205" y="5205042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71070" y="5205042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37935" y="5205042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04800" y="5205042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71665" y="520859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38530" y="520859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05395" y="519128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72258" y="5191285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582851" y="868845"/>
              <a:ext cx="3993418" cy="1170938"/>
              <a:chOff x="2582851" y="868845"/>
              <a:chExt cx="3993418" cy="1170938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4244057" y="868845"/>
                <a:ext cx="554286" cy="429639"/>
                <a:chOff x="4294857" y="990600"/>
                <a:chExt cx="554286" cy="429639"/>
              </a:xfrm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4372203" y="1039531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4294857" y="990600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27" name="TextBox 1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94857" y="990600"/>
                      <a:ext cx="554286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2" name="Straight Arrow Connector 121"/>
              <p:cNvCxnSpPr>
                <a:stCxn id="126" idx="3"/>
                <a:endCxn id="117" idx="7"/>
              </p:cNvCxnSpPr>
              <p:nvPr/>
            </p:nvCxnSpPr>
            <p:spPr>
              <a:xfrm flipH="1">
                <a:off x="2582851" y="1242731"/>
                <a:ext cx="1797071" cy="79705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23" name="Straight Arrow Connector 122"/>
              <p:cNvCxnSpPr>
                <a:stCxn id="126" idx="5"/>
                <a:endCxn id="119" idx="1"/>
              </p:cNvCxnSpPr>
              <p:nvPr/>
            </p:nvCxnSpPr>
            <p:spPr>
              <a:xfrm>
                <a:off x="4662478" y="1242731"/>
                <a:ext cx="1913791" cy="74812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 w="lg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3516762" y="1263203"/>
                    <a:ext cx="20678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6762" y="1263203"/>
                    <a:ext cx="206788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2353" r="-26471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5594835" y="1263203"/>
                    <a:ext cx="20678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4835" y="1263203"/>
                    <a:ext cx="206788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2353" r="-26471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05" idx="3"/>
              <a:endCxn id="17" idx="0"/>
            </p:cNvCxnSpPr>
            <p:nvPr/>
          </p:nvCxnSpPr>
          <p:spPr>
            <a:xfrm flipH="1">
              <a:off x="333139" y="4492535"/>
              <a:ext cx="82122" cy="72062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>
              <a:stCxn id="105" idx="5"/>
              <a:endCxn id="18" idx="0"/>
            </p:cNvCxnSpPr>
            <p:nvPr/>
          </p:nvCxnSpPr>
          <p:spPr>
            <a:xfrm>
              <a:off x="697817" y="4492535"/>
              <a:ext cx="202187" cy="72062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6" name="Straight Arrow Connector 35"/>
            <p:cNvCxnSpPr>
              <a:stCxn id="101" idx="3"/>
              <a:endCxn id="19" idx="0"/>
            </p:cNvCxnSpPr>
            <p:nvPr/>
          </p:nvCxnSpPr>
          <p:spPr>
            <a:xfrm flipH="1">
              <a:off x="1466869" y="4492535"/>
              <a:ext cx="102601" cy="72062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>
              <a:stCxn id="101" idx="5"/>
              <a:endCxn id="20" idx="0"/>
            </p:cNvCxnSpPr>
            <p:nvPr/>
          </p:nvCxnSpPr>
          <p:spPr>
            <a:xfrm>
              <a:off x="1852026" y="4492535"/>
              <a:ext cx="181708" cy="72062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8" name="Straight Arrow Connector 37"/>
            <p:cNvCxnSpPr>
              <a:stCxn id="107" idx="3"/>
              <a:endCxn id="21" idx="0"/>
            </p:cNvCxnSpPr>
            <p:nvPr/>
          </p:nvCxnSpPr>
          <p:spPr>
            <a:xfrm flipH="1">
              <a:off x="2600599" y="4492535"/>
              <a:ext cx="123080" cy="72395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9" name="Straight Arrow Connector 38"/>
            <p:cNvCxnSpPr>
              <a:stCxn id="107" idx="5"/>
              <a:endCxn id="22" idx="0"/>
            </p:cNvCxnSpPr>
            <p:nvPr/>
          </p:nvCxnSpPr>
          <p:spPr>
            <a:xfrm>
              <a:off x="3006235" y="4492535"/>
              <a:ext cx="161229" cy="72395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0" name="Straight Arrow Connector 39"/>
            <p:cNvCxnSpPr>
              <a:stCxn id="103" idx="3"/>
              <a:endCxn id="23" idx="0"/>
            </p:cNvCxnSpPr>
            <p:nvPr/>
          </p:nvCxnSpPr>
          <p:spPr>
            <a:xfrm flipH="1">
              <a:off x="3734329" y="4492535"/>
              <a:ext cx="143559" cy="72395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Straight Arrow Connector 40"/>
            <p:cNvCxnSpPr>
              <a:stCxn id="103" idx="5"/>
              <a:endCxn id="24" idx="0"/>
            </p:cNvCxnSpPr>
            <p:nvPr/>
          </p:nvCxnSpPr>
          <p:spPr>
            <a:xfrm>
              <a:off x="4160444" y="4492535"/>
              <a:ext cx="140750" cy="72395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2" name="Straight Arrow Connector 41"/>
            <p:cNvCxnSpPr>
              <a:stCxn id="97" idx="3"/>
              <a:endCxn id="25" idx="0"/>
            </p:cNvCxnSpPr>
            <p:nvPr/>
          </p:nvCxnSpPr>
          <p:spPr>
            <a:xfrm flipH="1">
              <a:off x="4868059" y="4492535"/>
              <a:ext cx="164038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>
              <a:stCxn id="97" idx="5"/>
              <a:endCxn id="26" idx="0"/>
            </p:cNvCxnSpPr>
            <p:nvPr/>
          </p:nvCxnSpPr>
          <p:spPr>
            <a:xfrm>
              <a:off x="5314653" y="4492535"/>
              <a:ext cx="120271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93" idx="3"/>
              <a:endCxn id="27" idx="0"/>
            </p:cNvCxnSpPr>
            <p:nvPr/>
          </p:nvCxnSpPr>
          <p:spPr>
            <a:xfrm flipH="1">
              <a:off x="6001789" y="4492535"/>
              <a:ext cx="184517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93" idx="5"/>
              <a:endCxn id="28" idx="0"/>
            </p:cNvCxnSpPr>
            <p:nvPr/>
          </p:nvCxnSpPr>
          <p:spPr>
            <a:xfrm>
              <a:off x="6468862" y="4492535"/>
              <a:ext cx="99792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6" name="Straight Arrow Connector 45"/>
            <p:cNvCxnSpPr>
              <a:stCxn id="99" idx="3"/>
              <a:endCxn id="29" idx="0"/>
            </p:cNvCxnSpPr>
            <p:nvPr/>
          </p:nvCxnSpPr>
          <p:spPr>
            <a:xfrm flipH="1">
              <a:off x="7135519" y="4492535"/>
              <a:ext cx="204996" cy="71606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7" name="Straight Arrow Connector 46"/>
            <p:cNvCxnSpPr>
              <a:stCxn id="99" idx="5"/>
              <a:endCxn id="30" idx="0"/>
            </p:cNvCxnSpPr>
            <p:nvPr/>
          </p:nvCxnSpPr>
          <p:spPr>
            <a:xfrm>
              <a:off x="7623071" y="4492535"/>
              <a:ext cx="79313" cy="71606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8" name="Straight Arrow Connector 47"/>
            <p:cNvCxnSpPr>
              <a:stCxn id="95" idx="3"/>
              <a:endCxn id="31" idx="0"/>
            </p:cNvCxnSpPr>
            <p:nvPr/>
          </p:nvCxnSpPr>
          <p:spPr>
            <a:xfrm flipH="1">
              <a:off x="8269249" y="4492535"/>
              <a:ext cx="225473" cy="69874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9" name="Straight Arrow Connector 48"/>
            <p:cNvCxnSpPr>
              <a:stCxn id="95" idx="5"/>
              <a:endCxn id="32" idx="0"/>
            </p:cNvCxnSpPr>
            <p:nvPr/>
          </p:nvCxnSpPr>
          <p:spPr>
            <a:xfrm>
              <a:off x="8777278" y="4492535"/>
              <a:ext cx="58834" cy="698750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>
              <a:off x="6440404" y="1886168"/>
              <a:ext cx="554286" cy="429639"/>
              <a:chOff x="6491204" y="1916300"/>
              <a:chExt cx="554286" cy="429639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6568550" y="1965231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6491204" y="1916300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204" y="1916300"/>
                    <a:ext cx="55428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2164430" y="1935099"/>
              <a:ext cx="554286" cy="429639"/>
              <a:chOff x="2438400" y="2099545"/>
              <a:chExt cx="554286" cy="429639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2515746" y="2148476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2438400" y="2099545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8400" y="2099545"/>
                    <a:ext cx="554286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/>
            <p:nvPr/>
          </p:nvGrpSpPr>
          <p:grpSpPr>
            <a:xfrm>
              <a:off x="3080837" y="3060093"/>
              <a:ext cx="554286" cy="429639"/>
              <a:chOff x="3619953" y="3195083"/>
              <a:chExt cx="554286" cy="429639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697299" y="3244014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3619953" y="3195083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9953" y="3195083"/>
                    <a:ext cx="554286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859836" y="3060093"/>
              <a:ext cx="554286" cy="429639"/>
              <a:chOff x="1252753" y="3177497"/>
              <a:chExt cx="554286" cy="42963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330099" y="3226428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1252753" y="3177497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2753" y="3177497"/>
                    <a:ext cx="554286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/>
            <p:cNvGrpSpPr/>
            <p:nvPr/>
          </p:nvGrpSpPr>
          <p:grpSpPr>
            <a:xfrm>
              <a:off x="7522838" y="3060093"/>
              <a:ext cx="554286" cy="429639"/>
              <a:chOff x="7686366" y="3163738"/>
              <a:chExt cx="554286" cy="42963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7763712" y="3212669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7686366" y="3163738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6366" y="3163738"/>
                    <a:ext cx="554286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5457949" y="3084558"/>
              <a:ext cx="554286" cy="429639"/>
              <a:chOff x="5319166" y="3146152"/>
              <a:chExt cx="554286" cy="42963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396512" y="319508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319166" y="314615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0" name="Text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9166" y="3146152"/>
                    <a:ext cx="55428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/>
            <p:cNvGrpSpPr/>
            <p:nvPr/>
          </p:nvGrpSpPr>
          <p:grpSpPr>
            <a:xfrm>
              <a:off x="2587814" y="4118649"/>
              <a:ext cx="554286" cy="429639"/>
              <a:chOff x="3143013" y="4253551"/>
              <a:chExt cx="554286" cy="42963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3220359" y="4302482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3143013" y="4253551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3013" y="4253551"/>
                    <a:ext cx="554286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279396" y="4118649"/>
              <a:ext cx="554286" cy="429639"/>
              <a:chOff x="775813" y="4235965"/>
              <a:chExt cx="554286" cy="429639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853159" y="4284896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775813" y="4235965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813" y="4235965"/>
                    <a:ext cx="554286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/>
            <p:cNvGrpSpPr/>
            <p:nvPr/>
          </p:nvGrpSpPr>
          <p:grpSpPr>
            <a:xfrm>
              <a:off x="3742023" y="4118649"/>
              <a:ext cx="554286" cy="429639"/>
              <a:chOff x="4164009" y="4241608"/>
              <a:chExt cx="554286" cy="42963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241355" y="4290539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4164009" y="4241608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4009" y="4241608"/>
                    <a:ext cx="554286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1433605" y="4118649"/>
              <a:ext cx="554286" cy="429639"/>
              <a:chOff x="1796809" y="4224022"/>
              <a:chExt cx="554286" cy="42963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874155" y="427295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1796809" y="422402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6809" y="4224022"/>
                    <a:ext cx="554286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/>
            <p:cNvGrpSpPr/>
            <p:nvPr/>
          </p:nvGrpSpPr>
          <p:grpSpPr>
            <a:xfrm>
              <a:off x="7204650" y="4118649"/>
              <a:ext cx="554286" cy="429639"/>
              <a:chOff x="7388661" y="4256785"/>
              <a:chExt cx="554286" cy="429639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7466007" y="4305716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7388661" y="4256785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8661" y="4256785"/>
                    <a:ext cx="554286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/>
            <p:cNvGrpSpPr/>
            <p:nvPr/>
          </p:nvGrpSpPr>
          <p:grpSpPr>
            <a:xfrm>
              <a:off x="4896232" y="4118649"/>
              <a:ext cx="554286" cy="429639"/>
              <a:chOff x="5021461" y="4239199"/>
              <a:chExt cx="554286" cy="429639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5098807" y="4288130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021461" y="4239199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1461" y="4239199"/>
                    <a:ext cx="554286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/>
            <p:cNvGrpSpPr/>
            <p:nvPr/>
          </p:nvGrpSpPr>
          <p:grpSpPr>
            <a:xfrm>
              <a:off x="8358857" y="4118649"/>
              <a:ext cx="554286" cy="429639"/>
              <a:chOff x="8409657" y="4244842"/>
              <a:chExt cx="554286" cy="429639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8487003" y="429377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8409657" y="424484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9657" y="4244842"/>
                    <a:ext cx="554286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/>
            <p:cNvGrpSpPr/>
            <p:nvPr/>
          </p:nvGrpSpPr>
          <p:grpSpPr>
            <a:xfrm>
              <a:off x="6050441" y="4118649"/>
              <a:ext cx="554286" cy="429639"/>
              <a:chOff x="6042457" y="4227256"/>
              <a:chExt cx="554286" cy="429639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119803" y="4276187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042457" y="4227256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2457" y="4227256"/>
                    <a:ext cx="554286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866364" y="4614233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364" y="4614233"/>
                  <a:ext cx="206788" cy="307777"/>
                </a:xfrm>
                <a:prstGeom prst="rect">
                  <a:avLst/>
                </a:prstGeom>
                <a:blipFill>
                  <a:blip r:embed="rId20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5964543" y="240463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543" y="2404638"/>
                  <a:ext cx="206788" cy="307777"/>
                </a:xfrm>
                <a:prstGeom prst="rect">
                  <a:avLst/>
                </a:prstGeom>
                <a:blipFill>
                  <a:blip r:embed="rId21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150488" y="3610842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488" y="3610842"/>
                  <a:ext cx="206788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694949" y="4608260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4949" y="4608260"/>
                  <a:ext cx="206788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818760" y="3613884"/>
                  <a:ext cx="206788" cy="307777"/>
                </a:xfrm>
                <a:prstGeom prst="rect">
                  <a:avLst/>
                </a:prstGeom>
                <a:noFill/>
                <a:ln>
                  <a:noFill/>
                  <a:tailEnd w="lg" len="med"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760" y="3613884"/>
                  <a:ext cx="206788" cy="307777"/>
                </a:xfrm>
                <a:prstGeom prst="rect">
                  <a:avLst/>
                </a:prstGeom>
                <a:blipFill>
                  <a:blip r:embed="rId24"/>
                  <a:stretch>
                    <a:fillRect l="-29412" r="-29412" b="-6000"/>
                  </a:stretch>
                </a:blipFill>
                <a:ln>
                  <a:noFill/>
                  <a:tailEnd w="lg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595228" y="460806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228" y="4608068"/>
                  <a:ext cx="206788" cy="307777"/>
                </a:xfrm>
                <a:prstGeom prst="rect">
                  <a:avLst/>
                </a:prstGeom>
                <a:blipFill>
                  <a:blip r:embed="rId25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475414" y="4608260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414" y="4608260"/>
                  <a:ext cx="206788" cy="307777"/>
                </a:xfrm>
                <a:prstGeom prst="rect">
                  <a:avLst/>
                </a:prstGeom>
                <a:blipFill>
                  <a:blip r:embed="rId26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297946" y="4600936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946" y="4600936"/>
                  <a:ext cx="206788" cy="307777"/>
                </a:xfrm>
                <a:prstGeom prst="rect">
                  <a:avLst/>
                </a:prstGeom>
                <a:blipFill>
                  <a:blip r:embed="rId27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569470" y="2401011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470" y="2401011"/>
                  <a:ext cx="206788" cy="307777"/>
                </a:xfrm>
                <a:prstGeom prst="rect">
                  <a:avLst/>
                </a:prstGeom>
                <a:blipFill>
                  <a:blip r:embed="rId28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500739" y="3613581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39" y="3613581"/>
                  <a:ext cx="206788" cy="307777"/>
                </a:xfrm>
                <a:prstGeom prst="rect">
                  <a:avLst/>
                </a:prstGeom>
                <a:blipFill>
                  <a:blip r:embed="rId29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73840" y="460806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40" y="4608068"/>
                  <a:ext cx="206788" cy="307777"/>
                </a:xfrm>
                <a:prstGeom prst="rect">
                  <a:avLst/>
                </a:prstGeom>
                <a:blipFill>
                  <a:blip r:embed="rId30"/>
                  <a:stretch>
                    <a:fillRect l="-33333" r="-30303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270330" y="3610842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0330" y="3610842"/>
                  <a:ext cx="206788" cy="307777"/>
                </a:xfrm>
                <a:prstGeom prst="rect">
                  <a:avLst/>
                </a:prstGeom>
                <a:blipFill>
                  <a:blip r:embed="rId31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152069" y="4616280"/>
                  <a:ext cx="206788" cy="307777"/>
                </a:xfrm>
                <a:prstGeom prst="rect">
                  <a:avLst/>
                </a:prstGeom>
                <a:noFill/>
                <a:ln>
                  <a:noFill/>
                  <a:tailEnd w="lg" len="med"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069" y="4616280"/>
                  <a:ext cx="206788" cy="307777"/>
                </a:xfrm>
                <a:prstGeom prst="rect">
                  <a:avLst/>
                </a:prstGeom>
                <a:blipFill>
                  <a:blip r:embed="rId32"/>
                  <a:stretch>
                    <a:fillRect l="-29412" r="-29412" b="-5882"/>
                  </a:stretch>
                </a:blipFill>
                <a:ln>
                  <a:noFill/>
                  <a:tailEnd w="lg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7032124" y="460806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2124" y="4608068"/>
                  <a:ext cx="206788" cy="307777"/>
                </a:xfrm>
                <a:prstGeom prst="rect">
                  <a:avLst/>
                </a:prstGeom>
                <a:blipFill>
                  <a:blip r:embed="rId33"/>
                  <a:stretch>
                    <a:fillRect l="-33333" r="-30303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966911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911" y="4616279"/>
                  <a:ext cx="206788" cy="307777"/>
                </a:xfrm>
                <a:prstGeom prst="rect">
                  <a:avLst/>
                </a:prstGeom>
                <a:blipFill>
                  <a:blip r:embed="rId34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65951" y="363251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951" y="3632518"/>
                  <a:ext cx="206788" cy="307777"/>
                </a:xfrm>
                <a:prstGeom prst="rect">
                  <a:avLst/>
                </a:prstGeom>
                <a:blipFill>
                  <a:blip r:embed="rId35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840193" y="4613076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93" y="4613076"/>
                  <a:ext cx="206788" cy="307777"/>
                </a:xfrm>
                <a:prstGeom prst="rect">
                  <a:avLst/>
                </a:prstGeom>
                <a:blipFill>
                  <a:blip r:embed="rId36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969736" y="2400206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736" y="2400206"/>
                  <a:ext cx="206788" cy="307777"/>
                </a:xfrm>
                <a:prstGeom prst="rect">
                  <a:avLst/>
                </a:prstGeom>
                <a:blipFill>
                  <a:blip r:embed="rId37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123044" y="4618192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044" y="4618192"/>
                  <a:ext cx="206788" cy="307777"/>
                </a:xfrm>
                <a:prstGeom prst="rect">
                  <a:avLst/>
                </a:prstGeom>
                <a:blipFill>
                  <a:blip r:embed="rId38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4267516" y="460556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16" y="4605568"/>
                  <a:ext cx="206788" cy="307777"/>
                </a:xfrm>
                <a:prstGeom prst="rect">
                  <a:avLst/>
                </a:prstGeom>
                <a:blipFill>
                  <a:blip r:embed="rId39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431519" y="461627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1519" y="4616278"/>
                  <a:ext cx="206788" cy="307777"/>
                </a:xfrm>
                <a:prstGeom prst="rect">
                  <a:avLst/>
                </a:prstGeom>
                <a:blipFill>
                  <a:blip r:embed="rId40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6576711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6711" y="4616279"/>
                  <a:ext cx="206788" cy="307777"/>
                </a:xfrm>
                <a:prstGeom prst="rect">
                  <a:avLst/>
                </a:prstGeom>
                <a:blipFill>
                  <a:blip r:embed="rId41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183605" y="3610840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605" y="3610840"/>
                  <a:ext cx="206788" cy="307777"/>
                </a:xfrm>
                <a:prstGeom prst="rect">
                  <a:avLst/>
                </a:prstGeom>
                <a:blipFill>
                  <a:blip r:embed="rId42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7700592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592" y="4616279"/>
                  <a:ext cx="206788" cy="307777"/>
                </a:xfrm>
                <a:prstGeom prst="rect">
                  <a:avLst/>
                </a:prstGeom>
                <a:blipFill>
                  <a:blip r:embed="rId43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8381714" y="3610841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714" y="3610841"/>
                  <a:ext cx="206788" cy="307777"/>
                </a:xfrm>
                <a:prstGeom prst="rect">
                  <a:avLst/>
                </a:prstGeom>
                <a:blipFill>
                  <a:blip r:embed="rId44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8814645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645" y="4616279"/>
                  <a:ext cx="206788" cy="307777"/>
                </a:xfrm>
                <a:prstGeom prst="rect">
                  <a:avLst/>
                </a:prstGeom>
                <a:blipFill>
                  <a:blip r:embed="rId45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7345908" y="239722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908" y="2397229"/>
                  <a:ext cx="206788" cy="307777"/>
                </a:xfrm>
                <a:prstGeom prst="rect">
                  <a:avLst/>
                </a:prstGeom>
                <a:blipFill>
                  <a:blip r:embed="rId46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862133" y="361083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133" y="3610839"/>
                  <a:ext cx="206788" cy="307777"/>
                </a:xfrm>
                <a:prstGeom prst="rect">
                  <a:avLst/>
                </a:prstGeom>
                <a:blipFill>
                  <a:blip r:embed="rId47"/>
                  <a:stretch>
                    <a:fillRect l="-33333" r="-3030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endCxn id="126" idx="1"/>
            </p:cNvCxnSpPr>
            <p:nvPr/>
          </p:nvCxnSpPr>
          <p:spPr>
            <a:xfrm>
              <a:off x="4160444" y="861731"/>
              <a:ext cx="219478" cy="111798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7185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BF74-DA7B-4182-89F7-B602FCB7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Boolean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7680464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Lemma</a:t>
                </a:r>
                <a:r>
                  <a:rPr lang="en-US" sz="2600" dirty="0"/>
                  <a:t> (Shannon):  There are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/>
                  <a:t> distinct formulas on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600" dirty="0"/>
                  <a:t> bits of size at most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Proof: </a:t>
                </a:r>
                <a:r>
                  <a:rPr lang="en-US" sz="2400" dirty="0" err="1"/>
                  <a:t>Wlog</a:t>
                </a:r>
                <a:r>
                  <a:rPr lang="en-US" sz="2400" dirty="0"/>
                  <a:t> only binary gates and inputs are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</m:oMath>
                </a14:m>
                <a:r>
                  <a:rPr lang="en-US" sz="2400" dirty="0"/>
                  <a:t> binary trees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leaves,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</m:oMath>
                </a14:m>
                <a:r>
                  <a:rPr lang="en-US" sz="2400" dirty="0"/>
                  <a:t> ways of labelling leaves,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≤16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choices for other gates.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endParaRPr lang="en-US" sz="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7680464" cy="5200045"/>
              </a:xfrm>
              <a:blipFill>
                <a:blip r:embed="rId2"/>
                <a:stretch>
                  <a:fillRect l="-1429" t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83AEE32-5908-4882-A0F2-5B8F4D573D05}"/>
              </a:ext>
            </a:extLst>
          </p:cNvPr>
          <p:cNvSpPr>
            <a:spLocks noChangeAspect="1"/>
          </p:cNvSpPr>
          <p:nvPr/>
        </p:nvSpPr>
        <p:spPr>
          <a:xfrm>
            <a:off x="7242423" y="3069204"/>
            <a:ext cx="182880" cy="182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77B94C-2100-4E42-A3E0-3B661C793AC5}"/>
                  </a:ext>
                </a:extLst>
              </p:cNvPr>
              <p:cNvSpPr txBox="1"/>
              <p:nvPr/>
            </p:nvSpPr>
            <p:spPr>
              <a:xfrm>
                <a:off x="8515350" y="1707614"/>
                <a:ext cx="33938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Formula size of almost all Boolean functions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bits is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77B94C-2100-4E42-A3E0-3B661C793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0" y="1707614"/>
                <a:ext cx="3393885" cy="1200329"/>
              </a:xfrm>
              <a:prstGeom prst="rect">
                <a:avLst/>
              </a:prstGeom>
              <a:blipFill>
                <a:blip r:embed="rId3"/>
                <a:stretch>
                  <a:fillRect l="-2873" t="-4061" r="-2154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16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BF74-DA7B-4182-89F7-B602FCB7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of Boolean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102001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Element Distinctness:</a:t>
                </a:r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iff</a:t>
                </a:r>
                <a:r>
                  <a:rPr lang="en-US" sz="2400" dirty="0">
                    <a:solidFill>
                      <a:srgbClr val="0070C0"/>
                    </a:solidFill>
                  </a:rPr>
                  <a:t> all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each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bits long 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500" b="1" dirty="0"/>
              </a:p>
              <a:p>
                <a:pPr marL="0" indent="0">
                  <a:buNone/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 (</a:t>
                </a:r>
                <a:r>
                  <a:rPr lang="en-US" sz="2500" dirty="0" err="1"/>
                  <a:t>Nechiporuk</a:t>
                </a:r>
                <a:r>
                  <a:rPr lang="en-US" sz="2500" dirty="0"/>
                  <a:t>): Any formula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computing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500" dirty="0"/>
                  <a:t> requires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500" dirty="0"/>
                  <a:t>. </a:t>
                </a:r>
              </a:p>
              <a:p>
                <a:pPr marL="0" indent="0">
                  <a:buNone/>
                </a:pPr>
                <a:endParaRPr lang="en-US" sz="2500" dirty="0"/>
              </a:p>
              <a:p>
                <a:pPr marL="0" indent="0">
                  <a:buNone/>
                </a:pPr>
                <a:r>
                  <a:rPr lang="en-US" sz="2500" b="1" dirty="0"/>
                  <a:t>Proof idea: </a:t>
                </a:r>
                <a:r>
                  <a:rPr lang="en-US" sz="2500" dirty="0"/>
                  <a:t> Restrictions and subfunctions.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1020012" cy="5200045"/>
              </a:xfrm>
              <a:blipFill>
                <a:blip r:embed="rId2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8AB9919-FFF6-4988-919E-233ED79FFB93}"/>
              </a:ext>
            </a:extLst>
          </p:cNvPr>
          <p:cNvSpPr>
            <a:spLocks noChangeAspect="1"/>
          </p:cNvSpPr>
          <p:nvPr/>
        </p:nvSpPr>
        <p:spPr>
          <a:xfrm>
            <a:off x="11737450" y="5869245"/>
            <a:ext cx="182880" cy="182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BF74-DA7B-4182-89F7-B602FCB7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Boolean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7909064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400" b="1" dirty="0"/>
                  <a:t>Defn: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 </a:t>
                </a:r>
                <a:r>
                  <a:rPr lang="en-US" sz="2400" i="1" dirty="0"/>
                  <a:t>Restriction</a:t>
                </a:r>
                <a:r>
                  <a:rPr lang="en-US" sz="2400" dirty="0"/>
                  <a:t> (partial assignment)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,∗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sets all bits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for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dirty="0"/>
                  <a:t>.   </a:t>
                </a:r>
              </a:p>
              <a:p>
                <a:pPr marL="0" indent="0">
                  <a:buNone/>
                </a:pPr>
                <a:r>
                  <a:rPr lang="en-US" sz="100" dirty="0"/>
                  <a:t> 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For circuit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computing Boolean function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/>
                  <a:t>, restricted circuit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 computes function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 on unset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 (plug in 0,1-values and simplify).</a:t>
                </a:r>
              </a:p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sz="2500" b="1" dirty="0"/>
                  <a:t>Lemma</a:t>
                </a:r>
                <a:r>
                  <a:rPr lang="en-US" sz="2500" dirty="0"/>
                  <a:t>: For </a:t>
                </a:r>
                <a:r>
                  <a:rPr lang="en-US" sz="2500" i="1" dirty="0"/>
                  <a:t>formula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500" dirty="0"/>
                  <a:t> computing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500" dirty="0"/>
                  <a:t> and subset of variables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500" dirty="0"/>
                  <a:t>  with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500" dirty="0"/>
                  <a:t> leaves labeled by vars in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500" dirty="0"/>
                  <a:t>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500" dirty="0"/>
                  <a:t> different “subfunctions” 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500" dirty="0"/>
                  <a:t> over all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5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dirty="0"/>
              </a:p>
              <a:p>
                <a:pPr marL="0" indent="0">
                  <a:buNone/>
                </a:pPr>
                <a:r>
                  <a:rPr lang="en-US" sz="2500" b="1" dirty="0"/>
                  <a:t>Proof:</a:t>
                </a:r>
                <a:r>
                  <a:rPr lang="en-US" sz="2500" dirty="0"/>
                  <a:t> Induction on </a:t>
                </a:r>
                <a:r>
                  <a:rPr lang="en-US" sz="2500" dirty="0" err="1"/>
                  <a:t>subformulas</a:t>
                </a:r>
                <a:r>
                  <a:rPr lang="en-US" sz="2500" dirty="0"/>
                  <a:t>.    </a:t>
                </a:r>
              </a:p>
              <a:p>
                <a:pPr marL="0" indent="0">
                  <a:buNone/>
                </a:pPr>
                <a:r>
                  <a:rPr lang="en-US" sz="2500" dirty="0"/>
                  <a:t>(Throw in constant functions and complements for free to handle case that one side has 0 leaves from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500" dirty="0"/>
                  <a:t>.)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7909064" cy="5200045"/>
              </a:xfrm>
              <a:blipFill>
                <a:blip r:embed="rId2"/>
                <a:stretch>
                  <a:fillRect l="-346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6E7CDEF-188F-4551-892D-4496BE930FD2}"/>
              </a:ext>
            </a:extLst>
          </p:cNvPr>
          <p:cNvGrpSpPr/>
          <p:nvPr/>
        </p:nvGrpSpPr>
        <p:grpSpPr>
          <a:xfrm>
            <a:off x="9220682" y="1067246"/>
            <a:ext cx="2380726" cy="2996935"/>
            <a:chOff x="9220682" y="1067246"/>
            <a:chExt cx="2380726" cy="29969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5EE917-CF84-47BF-A01A-A6F525F07F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61484" y="1615134"/>
              <a:ext cx="410702" cy="461665"/>
              <a:chOff x="10361484" y="1561921"/>
              <a:chExt cx="457200" cy="51393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9940EF7-FF3D-41D0-B792-830E2A9B33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61484" y="1594931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AEE620-48C1-4BB3-B04F-E66F8938F6AE}"/>
                  </a:ext>
                </a:extLst>
              </p:cNvPr>
              <p:cNvSpPr txBox="1"/>
              <p:nvPr/>
            </p:nvSpPr>
            <p:spPr>
              <a:xfrm>
                <a:off x="10407983" y="1561921"/>
                <a:ext cx="376884" cy="5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#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054F35-4E10-42B9-9ED7-62BB2551472C}"/>
                </a:ext>
              </a:extLst>
            </p:cNvPr>
            <p:cNvSpPr txBox="1"/>
            <p:nvPr/>
          </p:nvSpPr>
          <p:spPr>
            <a:xfrm>
              <a:off x="9800060" y="1067246"/>
              <a:ext cx="13494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binary gate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7ECBE33-F3BF-4C35-9E5D-452F8C6AE166}"/>
                </a:ext>
              </a:extLst>
            </p:cNvPr>
            <p:cNvCxnSpPr/>
            <p:nvPr/>
          </p:nvCxnSpPr>
          <p:spPr>
            <a:xfrm flipV="1">
              <a:off x="9800060" y="1972019"/>
              <a:ext cx="607923" cy="62796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0C205C-D444-4368-8387-6D34157FFF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72186" y="1999321"/>
              <a:ext cx="465019" cy="60066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123CD39-42C7-4C0B-813F-17254EEF0B19}"/>
                </a:ext>
              </a:extLst>
            </p:cNvPr>
            <p:cNvSpPr/>
            <p:nvPr/>
          </p:nvSpPr>
          <p:spPr>
            <a:xfrm>
              <a:off x="9220682" y="2576904"/>
              <a:ext cx="1140802" cy="1487277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989E9DC-526F-4449-B828-F82944F82F5A}"/>
                </a:ext>
              </a:extLst>
            </p:cNvPr>
            <p:cNvSpPr/>
            <p:nvPr/>
          </p:nvSpPr>
          <p:spPr>
            <a:xfrm>
              <a:off x="10838254" y="2576904"/>
              <a:ext cx="763154" cy="1130715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ADBA58-2064-4E62-AE67-118C18757C0C}"/>
                  </a:ext>
                </a:extLst>
              </p:cNvPr>
              <p:cNvSpPr txBox="1"/>
              <p:nvPr/>
            </p:nvSpPr>
            <p:spPr>
              <a:xfrm>
                <a:off x="8872819" y="4299734"/>
                <a:ext cx="1717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solidFill>
                      <a:srgbClr val="0070C0"/>
                    </a:solidFill>
                  </a:rPr>
                  <a:t>leaves from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ADBA58-2064-4E62-AE67-118C18757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819" y="4299734"/>
                <a:ext cx="1717265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DE3B669-192C-4F85-AB55-0300CECA4830}"/>
                  </a:ext>
                </a:extLst>
              </p:cNvPr>
              <p:cNvSpPr txBox="1"/>
              <p:nvPr/>
            </p:nvSpPr>
            <p:spPr>
              <a:xfrm>
                <a:off x="10487879" y="3826129"/>
                <a:ext cx="170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solidFill>
                      <a:srgbClr val="0070C0"/>
                    </a:solidFill>
                  </a:rPr>
                  <a:t>leaves from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DE3B669-192C-4F85-AB55-0300CECA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879" y="3826129"/>
                <a:ext cx="170412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F03EEF-8322-4E31-8F1B-F10B7AC36F25}"/>
                  </a:ext>
                </a:extLst>
              </p:cNvPr>
              <p:cNvSpPr txBox="1"/>
              <p:nvPr/>
            </p:nvSpPr>
            <p:spPr>
              <a:xfrm>
                <a:off x="8901756" y="4576227"/>
                <a:ext cx="1525304" cy="656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subfunctions*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F03EEF-8322-4E31-8F1B-F10B7AC36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756" y="4576227"/>
                <a:ext cx="1525304" cy="656783"/>
              </a:xfrm>
              <a:prstGeom prst="rect">
                <a:avLst/>
              </a:prstGeom>
              <a:blipFill>
                <a:blip r:embed="rId5"/>
                <a:stretch>
                  <a:fillRect l="-2800" r="-3200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11E0BB-CE6A-4E5B-80B2-68D22D9BABF0}"/>
                  </a:ext>
                </a:extLst>
              </p:cNvPr>
              <p:cNvSpPr txBox="1"/>
              <p:nvPr/>
            </p:nvSpPr>
            <p:spPr>
              <a:xfrm>
                <a:off x="10619021" y="4125685"/>
                <a:ext cx="1500382" cy="6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subfunctions*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11E0BB-CE6A-4E5B-80B2-68D22D9BA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021" y="4125685"/>
                <a:ext cx="1500382" cy="656205"/>
              </a:xfrm>
              <a:prstGeom prst="rect">
                <a:avLst/>
              </a:prstGeom>
              <a:blipFill>
                <a:blip r:embed="rId6"/>
                <a:stretch>
                  <a:fillRect l="-3252" r="-3659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A0D4AE-AD6E-47C5-9772-F25BC9FB6443}"/>
                  </a:ext>
                </a:extLst>
              </p:cNvPr>
              <p:cNvSpPr txBox="1"/>
              <p:nvPr/>
            </p:nvSpPr>
            <p:spPr>
              <a:xfrm>
                <a:off x="8637224" y="5319611"/>
                <a:ext cx="3482180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Total: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+ℓ</m:t>
                        </m:r>
                      </m:sup>
                    </m:sSup>
                  </m:oMath>
                </a14:m>
                <a:r>
                  <a:rPr lang="en-US" dirty="0"/>
                  <a:t> subfunctions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A0D4AE-AD6E-47C5-9772-F25BC9FB6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24" y="5319611"/>
                <a:ext cx="3482180" cy="379784"/>
              </a:xfrm>
              <a:prstGeom prst="rect">
                <a:avLst/>
              </a:prstGeom>
              <a:blipFill>
                <a:blip r:embed="rId7"/>
                <a:stretch>
                  <a:fillRect l="-1576" t="-6452" r="-876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EC4F1665-9FF5-4998-AAA4-944A43CB6417}"/>
              </a:ext>
            </a:extLst>
          </p:cNvPr>
          <p:cNvSpPr>
            <a:spLocks noChangeAspect="1"/>
          </p:cNvSpPr>
          <p:nvPr/>
        </p:nvSpPr>
        <p:spPr>
          <a:xfrm>
            <a:off x="7959597" y="5607955"/>
            <a:ext cx="182880" cy="182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D6A89-BC58-43C7-80C3-1D880D7C33C5}"/>
              </a:ext>
            </a:extLst>
          </p:cNvPr>
          <p:cNvSpPr txBox="1"/>
          <p:nvPr/>
        </p:nvSpPr>
        <p:spPr>
          <a:xfrm>
            <a:off x="8386009" y="5785996"/>
            <a:ext cx="373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*depending on how other bits are set</a:t>
            </a:r>
          </a:p>
        </p:txBody>
      </p:sp>
    </p:spTree>
    <p:extLst>
      <p:ext uri="{BB962C8B-B14F-4D97-AF65-F5344CB8AC3E}">
        <p14:creationId xmlns:p14="http://schemas.microsoft.com/office/powerpoint/2010/main" val="26286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BF74-DA7B-4182-89F7-B602FCB7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Boolean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8" y="972192"/>
                <a:ext cx="11108801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all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bits long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 (</a:t>
                </a:r>
                <a:r>
                  <a:rPr lang="en-US" sz="2500" dirty="0" err="1"/>
                  <a:t>Nechiporuk</a:t>
                </a:r>
                <a:r>
                  <a:rPr lang="en-US" sz="2500" dirty="0"/>
                  <a:t>): Any formula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computing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500" dirty="0"/>
                  <a:t> requires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500" dirty="0"/>
                  <a:t>. 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/>
                  <a:t>Lemma</a:t>
                </a:r>
                <a:r>
                  <a:rPr lang="en-US" sz="2400" dirty="0"/>
                  <a:t>: For </a:t>
                </a:r>
                <a:r>
                  <a:rPr lang="en-US" sz="2400" i="1" dirty="0"/>
                  <a:t>formula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computing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/>
                  <a:t> and subset of variables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400" dirty="0"/>
                  <a:t> leaves labeled by vars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different “subfunctions”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 over all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300" dirty="0"/>
              </a:p>
              <a:p>
                <a:pPr marL="0" indent="0">
                  <a:buNone/>
                </a:pPr>
                <a:r>
                  <a:rPr lang="en-US" sz="2400" b="1" dirty="0"/>
                  <a:t>Proof of </a:t>
                </a:r>
                <a:r>
                  <a:rPr lang="en-US" sz="2400" b="1" dirty="0" err="1"/>
                  <a:t>Nechiporuk’s</a:t>
                </a:r>
                <a:r>
                  <a:rPr lang="en-US" sz="2400" b="1" dirty="0"/>
                  <a:t> Theorem: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Basic idea:  For Boolean formulas, size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:r>
                  <a:rPr lang="en-US" sz="2400" dirty="0"/>
                  <a:t> # of leaves. 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Each leaf is labelled by exactly one bit.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disjoint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 (which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bits) apply        	        lemma with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bits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 to argue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leaves labelled by bits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8" y="972192"/>
                <a:ext cx="11108801" cy="5200045"/>
              </a:xfrm>
              <a:blipFill>
                <a:blip r:embed="rId2"/>
                <a:stretch>
                  <a:fillRect l="-878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BF74-DA7B-4182-89F7-B602FCB7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Boolean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8" y="972192"/>
                <a:ext cx="11108801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all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bits long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 (</a:t>
                </a:r>
                <a:r>
                  <a:rPr lang="en-US" sz="2500" dirty="0" err="1"/>
                  <a:t>Nechiporuk</a:t>
                </a:r>
                <a:r>
                  <a:rPr lang="en-US" sz="2500" dirty="0"/>
                  <a:t>): Any formula </a:t>
                </a:r>
                <a14:m>
                  <m:oMath xmlns:m="http://schemas.openxmlformats.org/officeDocument/2006/math"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5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computing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500" dirty="0"/>
                  <a:t> requires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500" dirty="0"/>
                  <a:t>. 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/>
                  <a:t>Lemma</a:t>
                </a:r>
                <a:r>
                  <a:rPr lang="en-US" sz="2400" dirty="0"/>
                  <a:t>: For </a:t>
                </a:r>
                <a:r>
                  <a:rPr lang="en-US" sz="2400" i="1" dirty="0"/>
                  <a:t>formula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computing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/>
                  <a:t> and subset of variables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400" dirty="0"/>
                  <a:t> leaves labeled by vars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different “subfunctions”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 over all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300" dirty="0"/>
              </a:p>
              <a:p>
                <a:pPr marL="0" indent="0">
                  <a:buNone/>
                </a:pPr>
                <a:r>
                  <a:rPr lang="en-US" sz="2400" b="1" dirty="0"/>
                  <a:t>Proof of </a:t>
                </a:r>
                <a:r>
                  <a:rPr lang="en-US" sz="2400" b="1" dirty="0" err="1"/>
                  <a:t>Nechiporuk’s</a:t>
                </a:r>
                <a:r>
                  <a:rPr lang="en-US" sz="2400" b="1" dirty="0"/>
                  <a:t> Theorem: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different subfunctions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 possible on bits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D848C-AE76-479D-BB3A-DD3E0EAAB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8" y="972192"/>
                <a:ext cx="11108801" cy="5200045"/>
              </a:xfrm>
              <a:blipFill>
                <a:blip r:embed="rId2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8C00A6-B3CB-42D5-91E6-23CB0E8E8029}"/>
                  </a:ext>
                </a:extLst>
              </p:cNvPr>
              <p:cNvSpPr txBox="1"/>
              <p:nvPr/>
            </p:nvSpPr>
            <p:spPr>
              <a:xfrm>
                <a:off x="628649" y="4673697"/>
                <a:ext cx="10795843" cy="475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(Different subfunctions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for each choice of distinct values of 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inputs)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8C00A6-B3CB-42D5-91E6-23CB0E8E8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4673697"/>
                <a:ext cx="10795843" cy="475579"/>
              </a:xfrm>
              <a:prstGeom prst="rect">
                <a:avLst/>
              </a:prstGeom>
              <a:blipFill>
                <a:blip r:embed="rId3"/>
                <a:stretch>
                  <a:fillRect l="-847" t="-7692" r="-734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DB0EDE-5331-4C89-AD1B-743443C8B0D2}"/>
                  </a:ext>
                </a:extLst>
              </p:cNvPr>
              <p:cNvSpPr txBox="1"/>
              <p:nvPr/>
            </p:nvSpPr>
            <p:spPr>
              <a:xfrm>
                <a:off x="609149" y="5313504"/>
                <a:ext cx="11582851" cy="475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Lemma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leaves labeled by bits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 for each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/(2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choices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DB0EDE-5331-4C89-AD1B-743443C8B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49" y="5313504"/>
                <a:ext cx="11582851" cy="475579"/>
              </a:xfrm>
              <a:prstGeom prst="rect">
                <a:avLst/>
              </a:prstGeom>
              <a:blipFill>
                <a:blip r:embed="rId4"/>
                <a:stretch>
                  <a:fillRect l="-842" t="-1025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8AB9919-FFF6-4988-919E-233ED79FFB93}"/>
              </a:ext>
            </a:extLst>
          </p:cNvPr>
          <p:cNvSpPr>
            <a:spLocks noChangeAspect="1"/>
          </p:cNvSpPr>
          <p:nvPr/>
        </p:nvSpPr>
        <p:spPr>
          <a:xfrm>
            <a:off x="11737450" y="5869245"/>
            <a:ext cx="182880" cy="182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EDB1-A106-47CA-9DF7-CCEFB2B1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Boolean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3C26B-FAD8-47C8-A250-97A862800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8237054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de Morgan basis, only slightly better lower bounds: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Krapchenko</a:t>
                </a:r>
                <a:r>
                  <a:rPr lang="en-US" sz="2400" dirty="0"/>
                  <a:t>):  Parity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bits requires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sz="2400" dirty="0"/>
                  <a:t>formula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.  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bound is tight</a:t>
                </a:r>
              </a:p>
              <a:p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 (Andreev, 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, Tal): An explicit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-bit function requires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sz="2400" dirty="0"/>
                  <a:t>formula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Andreev function 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parities 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bits to index into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-bit table of values.  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(bound is nearly tight)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00" b="1" dirty="0"/>
              </a:p>
              <a:p>
                <a:pPr marL="0" indent="0">
                  <a:buNone/>
                </a:pPr>
                <a:r>
                  <a:rPr lang="en-US" sz="2400" b="1" dirty="0"/>
                  <a:t>Proof</a:t>
                </a:r>
                <a:r>
                  <a:rPr lang="en-US" sz="2400" dirty="0"/>
                  <a:t>  Based on how random restrictions shrink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sz="2400" dirty="0"/>
                  <a:t>formulas plus counting of # of distinct formulas of given size and fact that parity doesn’t change much under restriction.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53C26B-FAD8-47C8-A250-97A862800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8237054" cy="5200045"/>
              </a:xfrm>
              <a:blipFill>
                <a:blip r:embed="rId2"/>
                <a:stretch>
                  <a:fillRect l="-1110" t="-1639" r="-3109" b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64D38AF-3C1C-4301-82F9-95AFE3B66532}"/>
              </a:ext>
            </a:extLst>
          </p:cNvPr>
          <p:cNvSpPr>
            <a:spLocks noChangeAspect="1"/>
          </p:cNvSpPr>
          <p:nvPr/>
        </p:nvSpPr>
        <p:spPr>
          <a:xfrm>
            <a:off x="8456792" y="5702928"/>
            <a:ext cx="182880" cy="182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5ADA8-8F2B-4637-9CCC-24BE2DFC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Circuits</a:t>
            </a:r>
          </a:p>
        </p:txBody>
      </p:sp>
    </p:spTree>
    <p:extLst>
      <p:ext uri="{BB962C8B-B14F-4D97-AF65-F5344CB8AC3E}">
        <p14:creationId xmlns:p14="http://schemas.microsoft.com/office/powerpoint/2010/main" val="397467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1883AC-0066-4450-88BA-10ADDF2D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Monotone functions and monotone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8EDB05-0AE3-4A1D-943F-0C7AB67887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10595004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err="1"/>
                  <a:t>Defn</a:t>
                </a:r>
                <a:r>
                  <a:rPr lang="en-US" dirty="0"/>
                  <a:t>: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monotone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                                                     	flipping input bit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cannot flip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Monotone circuits:   Circuits over connectives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b="0" dirty="0"/>
              </a:p>
              <a:p>
                <a:pPr lvl="1">
                  <a:lnSpc>
                    <a:spcPct val="100000"/>
                  </a:lnSpc>
                </a:pPr>
                <a:r>
                  <a:rPr lang="en-US" sz="2800" b="0" dirty="0"/>
                  <a:t>Only compute monotone </a:t>
                </a:r>
                <a:r>
                  <a:rPr lang="en-US" sz="2800" dirty="0"/>
                  <a:t>functions</a:t>
                </a:r>
                <a:endParaRPr lang="en-US" sz="28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700" dirty="0"/>
                  <a:t>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08EDB05-0AE3-4A1D-943F-0C7AB6788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10595004" cy="5200045"/>
              </a:xfrm>
              <a:blipFill>
                <a:blip r:embed="rId2"/>
                <a:stretch>
                  <a:fillRect l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51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2BE9-DB80-46C9-83A7-ADDA046D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Size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B7F2C-7797-4038-912F-C7CA1B54B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0891157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sz="2400" dirty="0">
                    <a:solidFill>
                      <a:srgbClr val="0070C0"/>
                    </a:solidFill>
                  </a:rPr>
                  <a:t> 1985, Alon-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Boppana</a:t>
                </a:r>
                <a:r>
                  <a:rPr lang="en-US" sz="2400" dirty="0">
                    <a:solidFill>
                      <a:srgbClr val="0070C0"/>
                    </a:solidFill>
                  </a:rPr>
                  <a:t> 1987]</a:t>
                </a:r>
                <a:r>
                  <a:rPr lang="en-US" sz="2400" dirty="0"/>
                  <a:t>    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Size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∧,∨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𝑪𝒍𝒊𝒒𝒖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sup>
                        </m:sSubSup>
                      </m:e>
                    </m:d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8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sz="2400" dirty="0">
                    <a:solidFill>
                      <a:srgbClr val="0070C0"/>
                    </a:solidFill>
                  </a:rPr>
                  <a:t> 1985]</a:t>
                </a:r>
                <a:r>
                  <a:rPr lang="en-US" sz="2400" dirty="0"/>
                  <a:t> Bipartite Matching requires 			               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Size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∧,∨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𝑴𝒂𝒕𝒄𝒉𝒊𝒏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5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Method:  Approximation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Open</a:t>
                </a:r>
                <a:r>
                  <a:rPr lang="en-US" sz="2400" dirty="0"/>
                  <a:t>:  Exponential lower bounds for Bipartite Matching?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400" b="1" dirty="0"/>
                  <a:t>Note</a:t>
                </a:r>
                <a:r>
                  <a:rPr lang="en-US" sz="2400" dirty="0"/>
                  <a:t>: </a:t>
                </a:r>
                <a:r>
                  <a:rPr lang="en-US" sz="2000" dirty="0">
                    <a:solidFill>
                      <a:srgbClr val="0070C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Razborov</a:t>
                </a:r>
                <a:r>
                  <a:rPr lang="en-US" sz="2000" dirty="0">
                    <a:solidFill>
                      <a:srgbClr val="0070C0"/>
                    </a:solidFill>
                  </a:rPr>
                  <a:t> 1989]</a:t>
                </a:r>
                <a:r>
                  <a:rPr lang="en-US" sz="2400" dirty="0"/>
                  <a:t> Approximation for non-monotone circuits always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B7F2C-7797-4038-912F-C7CA1B54B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891157" cy="5200045"/>
              </a:xfrm>
              <a:blipFill>
                <a:blip r:embed="rId2"/>
                <a:stretch>
                  <a:fillRect l="-839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1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A5D1-133B-42DB-A113-8305DD3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3BD5D-7C2B-408C-8EA3-7766C9C57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Each computes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Directed acyclic graph with nodes called </a:t>
                </a:r>
                <a:r>
                  <a:rPr lang="en-US" b="0" i="1" dirty="0"/>
                  <a:t>gates</a:t>
                </a:r>
              </a:p>
              <a:p>
                <a:pPr lvl="1"/>
                <a:r>
                  <a:rPr lang="en-US" dirty="0"/>
                  <a:t>Input gates (in-degree 0)</a:t>
                </a:r>
              </a:p>
              <a:p>
                <a:pPr lvl="2"/>
                <a:r>
                  <a:rPr lang="en-US" sz="2400" dirty="0"/>
                  <a:t>each labeled by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Computation gates, each labeled by a function of the values at its predecessor gates. </a:t>
                </a:r>
              </a:p>
              <a:p>
                <a:pPr lvl="2"/>
                <a:r>
                  <a:rPr lang="en-US" sz="2400" dirty="0"/>
                  <a:t>Often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or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¬ 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not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 (</a:t>
                </a:r>
                <a:r>
                  <a:rPr lang="en-US" sz="2400" i="1" dirty="0"/>
                  <a:t>de Morgan</a:t>
                </a:r>
                <a:r>
                  <a:rPr lang="en-US" sz="2400" dirty="0"/>
                  <a:t> basis)</a:t>
                </a:r>
              </a:p>
              <a:p>
                <a:pPr lvl="2"/>
                <a:r>
                  <a:rPr lang="en-US" sz="2400" i="1" dirty="0"/>
                  <a:t>fan-in</a:t>
                </a:r>
                <a:r>
                  <a:rPr lang="en-US" sz="2400" dirty="0"/>
                  <a:t> = in-degree, typically 1 or 2.</a:t>
                </a:r>
              </a:p>
              <a:p>
                <a:pPr lvl="1"/>
                <a:r>
                  <a:rPr lang="en-US" dirty="0"/>
                  <a:t>One gate marked as output gate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Size</a:t>
                </a:r>
                <a:r>
                  <a:rPr lang="en-US" dirty="0"/>
                  <a:t> = # of nodes, 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Depth</a:t>
                </a:r>
                <a:r>
                  <a:rPr lang="en-US" dirty="0"/>
                  <a:t> = length of longest input-to-output path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3BD5D-7C2B-408C-8EA3-7766C9C57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70BBB09-4A2A-4173-BF52-3D197D4FF538}"/>
              </a:ext>
            </a:extLst>
          </p:cNvPr>
          <p:cNvGrpSpPr/>
          <p:nvPr/>
        </p:nvGrpSpPr>
        <p:grpSpPr>
          <a:xfrm>
            <a:off x="8373091" y="381950"/>
            <a:ext cx="3814356" cy="4894450"/>
            <a:chOff x="8373091" y="381950"/>
            <a:chExt cx="3814356" cy="489445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DDD8674-4B54-4A0B-A545-5D084BB8579B}"/>
                </a:ext>
              </a:extLst>
            </p:cNvPr>
            <p:cNvGrpSpPr/>
            <p:nvPr/>
          </p:nvGrpSpPr>
          <p:grpSpPr>
            <a:xfrm>
              <a:off x="8441109" y="2612155"/>
              <a:ext cx="1775284" cy="2280295"/>
              <a:chOff x="8481332" y="346284"/>
              <a:chExt cx="1775284" cy="228029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191F110-D790-4E3A-B3C4-A7EE25FAFA5C}"/>
                  </a:ext>
                </a:extLst>
              </p:cNvPr>
              <p:cNvGrpSpPr/>
              <p:nvPr/>
            </p:nvGrpSpPr>
            <p:grpSpPr>
              <a:xfrm>
                <a:off x="9400047" y="2025149"/>
                <a:ext cx="434734" cy="418010"/>
                <a:chOff x="9699121" y="2834198"/>
                <a:chExt cx="434734" cy="41801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E6EB92B8-225C-4021-ABF0-10FBFAF0A5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706918A-C671-4FEB-A1C2-756A8D4CE7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3473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706918A-C671-4FEB-A1C2-756A8D4CE7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3473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E8ED910-8D07-44D8-9212-01383806519B}"/>
                  </a:ext>
                </a:extLst>
              </p:cNvPr>
              <p:cNvGrpSpPr/>
              <p:nvPr/>
            </p:nvGrpSpPr>
            <p:grpSpPr>
              <a:xfrm>
                <a:off x="9148308" y="346284"/>
                <a:ext cx="403639" cy="400111"/>
                <a:chOff x="9599067" y="1053657"/>
                <a:chExt cx="403639" cy="400111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71E1C09-1DE4-4E90-A921-410221F0E2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166D5E7A-BAD2-4C96-8DB6-EAFEF9D2D0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166D5E7A-BAD2-4C96-8DB6-EAFEF9D2D0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393056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9688CB4-DA07-42F2-BFE8-9A785E3E2700}"/>
                  </a:ext>
                </a:extLst>
              </p:cNvPr>
              <p:cNvGrpSpPr/>
              <p:nvPr/>
            </p:nvGrpSpPr>
            <p:grpSpPr>
              <a:xfrm>
                <a:off x="8481332" y="1055391"/>
                <a:ext cx="400111" cy="400111"/>
                <a:chOff x="8818978" y="2482806"/>
                <a:chExt cx="400111" cy="400111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CB3BBD3-D9E2-4453-9016-1099EF0088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7CD85DF-7449-4EC6-83E5-C6FA896837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7CD85DF-7449-4EC6-83E5-C6FA896837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F03C3C4-95FA-4557-8345-498D673FF1B7}"/>
                  </a:ext>
                </a:extLst>
              </p:cNvPr>
              <p:cNvGrpSpPr/>
              <p:nvPr/>
            </p:nvGrpSpPr>
            <p:grpSpPr>
              <a:xfrm>
                <a:off x="8819023" y="2025149"/>
                <a:ext cx="434734" cy="418010"/>
                <a:chOff x="9747188" y="3354258"/>
                <a:chExt cx="434734" cy="41801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F6575BF-CF3C-43C3-B4BB-AE7F40FA1E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D8DB467-C9B2-463F-8F39-DC7DA4468E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3473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D8DB467-C9B2-463F-8F39-DC7DA4468E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34734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A06E979-A09B-4B46-AEE5-9956ACDCFF28}"/>
                  </a:ext>
                </a:extLst>
              </p:cNvPr>
              <p:cNvGrpSpPr/>
              <p:nvPr/>
            </p:nvGrpSpPr>
            <p:grpSpPr>
              <a:xfrm>
                <a:off x="9856505" y="1055392"/>
                <a:ext cx="400111" cy="400111"/>
                <a:chOff x="8818978" y="2482806"/>
                <a:chExt cx="400111" cy="40011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EF8A176-5588-4F25-8B63-1E2D73047A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25012972-ED72-4F28-87FF-60B48CC1E2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25012972-ED72-4F28-87FF-60B48CC1E2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22009BA-0EB3-42EC-AE03-E35DF466DFA1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>
                <a:off x="8677860" y="1455501"/>
                <a:ext cx="4432" cy="117107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A3A49CD5-2787-4840-9A18-AEB0354FAB08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>
                <a:off x="10053033" y="1455502"/>
                <a:ext cx="26390" cy="113770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E8587367-421B-40EE-BBAB-E74D91463B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1580" y="1378036"/>
                <a:ext cx="689816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30081B2-CBA4-478E-B71D-37746CE5C3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99267" y="1378036"/>
                <a:ext cx="657239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3A2485A-FCDE-4BBC-B3A8-EF5999DA94A0}"/>
                  </a:ext>
                </a:extLst>
              </p:cNvPr>
              <p:cNvCxnSpPr>
                <a:endCxn id="10" idx="0"/>
              </p:cNvCxnSpPr>
              <p:nvPr/>
            </p:nvCxnSpPr>
            <p:spPr>
              <a:xfrm flipH="1">
                <a:off x="8677860" y="658244"/>
                <a:ext cx="541637" cy="397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0663B98-7AFC-4C96-ACE9-B5354F2E6948}"/>
                  </a:ext>
                </a:extLst>
              </p:cNvPr>
              <p:cNvCxnSpPr>
                <a:endCxn id="52" idx="0"/>
              </p:cNvCxnSpPr>
              <p:nvPr/>
            </p:nvCxnSpPr>
            <p:spPr>
              <a:xfrm>
                <a:off x="9466141" y="691245"/>
                <a:ext cx="586892" cy="364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59FBEBF-AF35-4571-8C7B-77CFB72424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82292" y="2381583"/>
                <a:ext cx="218252" cy="244996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6D39D30-5DFC-4E59-B371-B71D378A0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3055" y="2407359"/>
                <a:ext cx="286368" cy="18585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2ECF553-0E82-46B6-AD90-F6CAF842B593}"/>
                </a:ext>
              </a:extLst>
            </p:cNvPr>
            <p:cNvGrpSpPr/>
            <p:nvPr/>
          </p:nvGrpSpPr>
          <p:grpSpPr>
            <a:xfrm>
              <a:off x="10338603" y="2612155"/>
              <a:ext cx="1775284" cy="2280295"/>
              <a:chOff x="8780406" y="1155333"/>
              <a:chExt cx="1775284" cy="2280295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7360AB10-0D57-4C98-8E69-2C1216071272}"/>
                  </a:ext>
                </a:extLst>
              </p:cNvPr>
              <p:cNvGrpSpPr/>
              <p:nvPr/>
            </p:nvGrpSpPr>
            <p:grpSpPr>
              <a:xfrm>
                <a:off x="9699121" y="2834198"/>
                <a:ext cx="434734" cy="418010"/>
                <a:chOff x="9699121" y="2834198"/>
                <a:chExt cx="434734" cy="418010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0CA2609-2C57-4AD6-926F-83ED308681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453DD09B-AC47-4F5E-8346-F056248A64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3473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453DD09B-AC47-4F5E-8346-F056248A64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34734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D97D067-8FBC-4AB6-8285-C934861E335E}"/>
                  </a:ext>
                </a:extLst>
              </p:cNvPr>
              <p:cNvGrpSpPr/>
              <p:nvPr/>
            </p:nvGrpSpPr>
            <p:grpSpPr>
              <a:xfrm>
                <a:off x="9447382" y="1155333"/>
                <a:ext cx="403639" cy="400111"/>
                <a:chOff x="9599067" y="1053657"/>
                <a:chExt cx="403639" cy="400111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D495EA5D-384F-4094-AB17-A09EDD4A51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FF8376E5-ACDA-45A0-9A80-C80902771E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FF8376E5-ACDA-45A0-9A80-C80902771E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393056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77611043-1402-475B-95D9-ABE61BE969BB}"/>
                  </a:ext>
                </a:extLst>
              </p:cNvPr>
              <p:cNvGrpSpPr/>
              <p:nvPr/>
            </p:nvGrpSpPr>
            <p:grpSpPr>
              <a:xfrm>
                <a:off x="8780406" y="1864440"/>
                <a:ext cx="400111" cy="400111"/>
                <a:chOff x="8818978" y="2482806"/>
                <a:chExt cx="400111" cy="400111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404D4CE1-7D2D-4352-A22C-C5B7AD1D39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D60947F1-C026-41D1-9C75-AA8A21FE32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D60947F1-C026-41D1-9C75-AA8A21FE3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20D1E94-0E04-4794-AA78-9586F67BAAA0}"/>
                  </a:ext>
                </a:extLst>
              </p:cNvPr>
              <p:cNvGrpSpPr/>
              <p:nvPr/>
            </p:nvGrpSpPr>
            <p:grpSpPr>
              <a:xfrm>
                <a:off x="9118097" y="2834198"/>
                <a:ext cx="434734" cy="418010"/>
                <a:chOff x="9747188" y="3354258"/>
                <a:chExt cx="434734" cy="418010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91FE7CF-1F46-487C-8ECD-73ECE3D8DF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DBB9F87-2A9F-4256-8F6A-05773FF111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3473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DBB9F87-2A9F-4256-8F6A-05773FF111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3473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90DEC319-6522-4F32-8573-B0A5DA7B8674}"/>
                  </a:ext>
                </a:extLst>
              </p:cNvPr>
              <p:cNvGrpSpPr/>
              <p:nvPr/>
            </p:nvGrpSpPr>
            <p:grpSpPr>
              <a:xfrm>
                <a:off x="10155579" y="1864441"/>
                <a:ext cx="400111" cy="400111"/>
                <a:chOff x="8818978" y="2482806"/>
                <a:chExt cx="400111" cy="400111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5CA231D8-E426-4354-A04B-6B7CBFB465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4079F356-3BAA-4BBF-8493-60E703F78B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4079F356-3BAA-4BBF-8493-60E703F78BA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7945B07F-FE8A-4E8F-B49C-3E7B6653F5A7}"/>
                  </a:ext>
                </a:extLst>
              </p:cNvPr>
              <p:cNvCxnSpPr>
                <a:cxnSpLocks/>
                <a:stCxn id="117" idx="2"/>
              </p:cNvCxnSpPr>
              <p:nvPr/>
            </p:nvCxnSpPr>
            <p:spPr>
              <a:xfrm>
                <a:off x="8976934" y="2264550"/>
                <a:ext cx="4432" cy="117107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DE61FC05-DF85-4FFB-B180-D3F5BF61BB16}"/>
                  </a:ext>
                </a:extLst>
              </p:cNvPr>
              <p:cNvCxnSpPr>
                <a:cxnSpLocks/>
                <a:stCxn id="113" idx="2"/>
              </p:cNvCxnSpPr>
              <p:nvPr/>
            </p:nvCxnSpPr>
            <p:spPr>
              <a:xfrm>
                <a:off x="10352107" y="2264551"/>
                <a:ext cx="26390" cy="113770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90A16ACE-6288-41F1-B779-A09F54834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0654" y="2187085"/>
                <a:ext cx="689816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2BEAEB37-A828-40CC-8440-DD9E73AB7B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8341" y="2187085"/>
                <a:ext cx="657239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5D5B34F-78F8-4470-9A71-7E5EECC5116E}"/>
                  </a:ext>
                </a:extLst>
              </p:cNvPr>
              <p:cNvCxnSpPr>
                <a:endCxn id="117" idx="0"/>
              </p:cNvCxnSpPr>
              <p:nvPr/>
            </p:nvCxnSpPr>
            <p:spPr>
              <a:xfrm flipH="1">
                <a:off x="8976934" y="1467293"/>
                <a:ext cx="541637" cy="397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9DE4BE9-F64A-47AA-BC18-7BA056F958D2}"/>
                  </a:ext>
                </a:extLst>
              </p:cNvPr>
              <p:cNvCxnSpPr>
                <a:endCxn id="113" idx="0"/>
              </p:cNvCxnSpPr>
              <p:nvPr/>
            </p:nvCxnSpPr>
            <p:spPr>
              <a:xfrm>
                <a:off x="9765215" y="1500294"/>
                <a:ext cx="586892" cy="364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BA796D3-3732-45BF-B3E6-5C69B938A9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81366" y="3190632"/>
                <a:ext cx="218252" cy="244996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B8F7F3F-B521-491D-8023-04EF21A4A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2129" y="3216408"/>
                <a:ext cx="286368" cy="18585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95464F2-4C20-42BD-840C-25F8D4726634}"/>
                </a:ext>
              </a:extLst>
            </p:cNvPr>
            <p:cNvGrpSpPr/>
            <p:nvPr/>
          </p:nvGrpSpPr>
          <p:grpSpPr>
            <a:xfrm>
              <a:off x="9750628" y="4846152"/>
              <a:ext cx="554286" cy="418011"/>
              <a:chOff x="9733744" y="4017634"/>
              <a:chExt cx="554286" cy="4180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3FE880E-1940-4850-BFCD-C74D6923852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3FE880E-1940-4850-BFCD-C74D692385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11CF9AA-652F-4709-BB2E-3437E85C43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3EC3500-6502-4E9F-9E34-CAF4ADC61D87}"/>
                </a:ext>
              </a:extLst>
            </p:cNvPr>
            <p:cNvGrpSpPr/>
            <p:nvPr/>
          </p:nvGrpSpPr>
          <p:grpSpPr>
            <a:xfrm>
              <a:off x="8373091" y="4856458"/>
              <a:ext cx="554286" cy="418011"/>
              <a:chOff x="9733744" y="4017634"/>
              <a:chExt cx="554286" cy="4180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2909A3F0-306A-4C28-BB4D-A1F0B1DB240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2909A3F0-306A-4C28-BB4D-A1F0B1DB24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53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681CC20-A763-49F7-8178-EEF4FD17A8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B9C924B-6A05-4A44-B270-E64F6B14B639}"/>
                </a:ext>
              </a:extLst>
            </p:cNvPr>
            <p:cNvGrpSpPr/>
            <p:nvPr/>
          </p:nvGrpSpPr>
          <p:grpSpPr>
            <a:xfrm>
              <a:off x="10420740" y="2085294"/>
              <a:ext cx="434734" cy="418010"/>
              <a:chOff x="9699121" y="2834198"/>
              <a:chExt cx="434734" cy="418010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1A05C255-0CD3-4092-918A-E2B6A83F6C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33744" y="285209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8AB97CE8-11D0-48B3-AE73-995AC7C1EA53}"/>
                      </a:ext>
                    </a:extLst>
                  </p:cNvPr>
                  <p:cNvSpPr txBox="1"/>
                  <p:nvPr/>
                </p:nvSpPr>
                <p:spPr>
                  <a:xfrm>
                    <a:off x="9699121" y="2834198"/>
                    <a:ext cx="43473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8AB97CE8-11D0-48B3-AE73-995AC7C1EA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99121" y="2834198"/>
                    <a:ext cx="434734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A675B01-3CD9-45FA-85D6-2E01EAEBB490}"/>
                </a:ext>
              </a:extLst>
            </p:cNvPr>
            <p:cNvGrpSpPr/>
            <p:nvPr/>
          </p:nvGrpSpPr>
          <p:grpSpPr>
            <a:xfrm>
              <a:off x="10007518" y="381950"/>
              <a:ext cx="403639" cy="400111"/>
              <a:chOff x="9599067" y="1053657"/>
              <a:chExt cx="403639" cy="400111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48DADD5-AB27-462E-805E-19FAEB66E2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9067" y="10536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FEC3A1E6-2F59-4C0B-82F8-69317273F0F5}"/>
                      </a:ext>
                    </a:extLst>
                  </p:cNvPr>
                  <p:cNvSpPr txBox="1"/>
                  <p:nvPr/>
                </p:nvSpPr>
                <p:spPr>
                  <a:xfrm>
                    <a:off x="9609650" y="1053658"/>
                    <a:ext cx="39305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FEC3A1E6-2F59-4C0B-82F8-69317273F0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9650" y="1053658"/>
                    <a:ext cx="393056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A690B28-B27B-48DB-92D8-4A769CE5D418}"/>
                </a:ext>
              </a:extLst>
            </p:cNvPr>
            <p:cNvGrpSpPr/>
            <p:nvPr/>
          </p:nvGrpSpPr>
          <p:grpSpPr>
            <a:xfrm>
              <a:off x="9087552" y="1021737"/>
              <a:ext cx="400111" cy="400111"/>
              <a:chOff x="8818978" y="2482806"/>
              <a:chExt cx="400111" cy="400111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93BC9319-D3FA-47AD-9506-87E778C7D3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6326CFBD-2BD4-454F-B85F-87D07079207C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6326CFBD-2BD4-454F-B85F-87D0707920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62E598D-65AA-4096-9F9E-731BC5F46139}"/>
                </a:ext>
              </a:extLst>
            </p:cNvPr>
            <p:cNvGrpSpPr/>
            <p:nvPr/>
          </p:nvGrpSpPr>
          <p:grpSpPr>
            <a:xfrm>
              <a:off x="9670375" y="2052157"/>
              <a:ext cx="434734" cy="418010"/>
              <a:chOff x="9747188" y="3354258"/>
              <a:chExt cx="434734" cy="418010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E43DB38E-C1FD-4838-81B1-9B90FA56C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81811" y="33721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7163C7F5-CB7E-4148-8217-363C2C196E26}"/>
                      </a:ext>
                    </a:extLst>
                  </p:cNvPr>
                  <p:cNvSpPr txBox="1"/>
                  <p:nvPr/>
                </p:nvSpPr>
                <p:spPr>
                  <a:xfrm>
                    <a:off x="9747188" y="3354258"/>
                    <a:ext cx="43473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7163C7F5-CB7E-4148-8217-363C2C196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7188" y="3354258"/>
                    <a:ext cx="434734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6A62F91-E449-498B-8B98-D5BA7EBA6AD7}"/>
                </a:ext>
              </a:extLst>
            </p:cNvPr>
            <p:cNvGrpSpPr/>
            <p:nvPr/>
          </p:nvGrpSpPr>
          <p:grpSpPr>
            <a:xfrm>
              <a:off x="10995111" y="1027184"/>
              <a:ext cx="400111" cy="400111"/>
              <a:chOff x="8818978" y="2482806"/>
              <a:chExt cx="400111" cy="400111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678BBACC-E678-4CAB-AF3C-43DCC611B0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C6BD414A-FAB3-4931-9644-11AA644AB055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C6BD414A-FAB3-4931-9644-11AA644AB0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D80CBA5-A533-46F1-800C-B0DAF28981F7}"/>
                </a:ext>
              </a:extLst>
            </p:cNvPr>
            <p:cNvCxnSpPr>
              <a:cxnSpLocks/>
              <a:stCxn id="148" idx="2"/>
            </p:cNvCxnSpPr>
            <p:nvPr/>
          </p:nvCxnSpPr>
          <p:spPr>
            <a:xfrm>
              <a:off x="9284080" y="1421847"/>
              <a:ext cx="4432" cy="117107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ECAB17-DB95-4A53-9C3B-A08510273D3C}"/>
                </a:ext>
              </a:extLst>
            </p:cNvPr>
            <p:cNvCxnSpPr>
              <a:cxnSpLocks/>
              <a:stCxn id="144" idx="2"/>
              <a:endCxn id="119" idx="0"/>
            </p:cNvCxnSpPr>
            <p:nvPr/>
          </p:nvCxnSpPr>
          <p:spPr>
            <a:xfrm>
              <a:off x="11191639" y="1427294"/>
              <a:ext cx="21051" cy="118486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C22AD1EB-32C5-4CAD-8F0C-9C6448213E4B}"/>
                </a:ext>
              </a:extLst>
            </p:cNvPr>
            <p:cNvCxnSpPr>
              <a:cxnSpLocks/>
            </p:cNvCxnSpPr>
            <p:nvPr/>
          </p:nvCxnSpPr>
          <p:spPr>
            <a:xfrm>
              <a:off x="9456605" y="1366176"/>
              <a:ext cx="1021561" cy="743701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FFE35A16-B0DC-4FB0-AC96-97CB6B7714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7243" y="1373360"/>
              <a:ext cx="1013919" cy="765306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67D933F-B271-4A10-B058-73CF9EBCD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52906" y="699093"/>
              <a:ext cx="586294" cy="409417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E200DC5-5666-4BCA-AE63-4B8DDD50138B}"/>
                </a:ext>
              </a:extLst>
            </p:cNvPr>
            <p:cNvCxnSpPr>
              <a:cxnSpLocks/>
            </p:cNvCxnSpPr>
            <p:nvPr/>
          </p:nvCxnSpPr>
          <p:spPr>
            <a:xfrm>
              <a:off x="10357831" y="684372"/>
              <a:ext cx="665928" cy="402322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C7C3EF9-6FF1-40C2-BFE2-6EE4F4EC4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2282" y="2404795"/>
              <a:ext cx="243218" cy="229677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88CED8E-7399-454F-8EE6-29D86A37C824}"/>
                </a:ext>
              </a:extLst>
            </p:cNvPr>
            <p:cNvCxnSpPr>
              <a:cxnSpLocks/>
            </p:cNvCxnSpPr>
            <p:nvPr/>
          </p:nvCxnSpPr>
          <p:spPr>
            <a:xfrm>
              <a:off x="10804551" y="2409697"/>
              <a:ext cx="266611" cy="183228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351D1B2-7203-4F95-86DE-062F0EC499D3}"/>
                </a:ext>
              </a:extLst>
            </p:cNvPr>
            <p:cNvGrpSpPr/>
            <p:nvPr/>
          </p:nvGrpSpPr>
          <p:grpSpPr>
            <a:xfrm>
              <a:off x="11633161" y="4838557"/>
              <a:ext cx="554286" cy="418011"/>
              <a:chOff x="9733744" y="4017634"/>
              <a:chExt cx="554286" cy="4180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686EF598-FDF7-4206-BF57-B0CE5B355382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686EF598-FDF7-4206-BF57-B0CE5B355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3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5292180-DBD3-46FA-9A79-AA6286C5A3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898D0F0-60CE-4D1C-83A3-F5FB43783543}"/>
                </a:ext>
              </a:extLst>
            </p:cNvPr>
            <p:cNvGrpSpPr/>
            <p:nvPr/>
          </p:nvGrpSpPr>
          <p:grpSpPr>
            <a:xfrm>
              <a:off x="10287059" y="4858389"/>
              <a:ext cx="554286" cy="418011"/>
              <a:chOff x="9733744" y="4017634"/>
              <a:chExt cx="554286" cy="4180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31ECCE96-7BB7-403B-8D61-F434C2B4D4C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31ECCE96-7BB7-403B-8D61-F434C2B4D4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62EB8672-6D62-4ACF-A77D-CC685CD59D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87C4A0-A45A-44BF-92B6-0FC57827D452}"/>
              </a:ext>
            </a:extLst>
          </p:cNvPr>
          <p:cNvSpPr txBox="1"/>
          <p:nvPr/>
        </p:nvSpPr>
        <p:spPr>
          <a:xfrm>
            <a:off x="9283583" y="5532151"/>
            <a:ext cx="20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 = 19     Depth=6</a:t>
            </a:r>
          </a:p>
        </p:txBody>
      </p:sp>
    </p:spTree>
    <p:extLst>
      <p:ext uri="{BB962C8B-B14F-4D97-AF65-F5344CB8AC3E}">
        <p14:creationId xmlns:p14="http://schemas.microsoft.com/office/powerpoint/2010/main" val="9059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A0ED-61D4-4E33-822A-C8CDBF6E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Monotone Depth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F81B8-7363-4DAB-B9EE-17AC4FB3BC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0891157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Karchmer-Wigderson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1988]</a:t>
                </a:r>
                <a:r>
                  <a:rPr lang="en-US" sz="2400" dirty="0"/>
                  <a:t> Undirected graph connectivity requires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Dept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∧,∨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𝑼𝒔𝒕𝑪𝒐𝒏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Method:  Deterministic communication complexity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[Raz-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Wigderson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1992]</a:t>
                </a:r>
                <a:r>
                  <a:rPr lang="en-US" sz="2400" dirty="0"/>
                  <a:t> Bipartite Matching requires 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Dept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∧,∨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𝑴𝒂𝒕𝒄𝒉𝒊𝒏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Method: Randomized communication complexity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Note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Dept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∧,∨,¬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𝑴𝒂𝒕𝒄𝒉𝒊𝒏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FF81B8-7363-4DAB-B9EE-17AC4FB3BC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891157" cy="5200045"/>
              </a:xfrm>
              <a:blipFill>
                <a:blip r:embed="rId2"/>
                <a:stretch>
                  <a:fillRect l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41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8C9EBF-5478-4762-AC8E-00BDC39E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Depth-limited Circuits</a:t>
            </a:r>
          </a:p>
        </p:txBody>
      </p:sp>
    </p:spTree>
    <p:extLst>
      <p:ext uri="{BB962C8B-B14F-4D97-AF65-F5344CB8AC3E}">
        <p14:creationId xmlns:p14="http://schemas.microsoft.com/office/powerpoint/2010/main" val="111215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47BD8-87FD-40A9-A22D-A4CB610A4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71F6A17-3012-4A2A-9D0D-37B7E443E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0891157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>
                    <a:solidFill>
                      <a:srgbClr val="0070C0"/>
                    </a:solidFill>
                  </a:rPr>
                  <a:t>NC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= </a:t>
                </a:r>
                <a:r>
                  <a:rPr lang="en-US" sz="2400" dirty="0"/>
                  <a:t>set of functions computable by polynomial-size (fan-in 2) circuits                        	of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</m:oMath>
                </a14:m>
                <a:r>
                  <a:rPr lang="en-US" b="1" i="0" baseline="30000" dirty="0">
                    <a:solidFill>
                      <a:srgbClr val="0070C0"/>
                    </a:solidFill>
                    <a:latin typeface="+mj-lt"/>
                  </a:rPr>
                  <a:t>k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0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NC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baseline="-25000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NC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k</a:t>
                </a:r>
                <a:endParaRPr lang="en-US" baseline="30000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/>
                  <a:t> corresponds to problems with fast parallel algorithms</a:t>
                </a:r>
              </a:p>
              <a:p>
                <a:pPr lvl="2"/>
                <a:r>
                  <a:rPr lang="en-US" dirty="0"/>
                  <a:t> named after Nick </a:t>
                </a:r>
                <a:r>
                  <a:rPr lang="en-US" dirty="0" err="1"/>
                  <a:t>Pippenger</a:t>
                </a:r>
                <a:r>
                  <a:rPr lang="en-US" dirty="0"/>
                  <a:t> who defined the class (Nick’s Class)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NC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/>
                  <a:t> </a:t>
                </a:r>
                <a:r>
                  <a:rPr lang="en-US" sz="2000" dirty="0"/>
                  <a:t>contains transitive closure so nondeterministic </a:t>
                </a:r>
                <a:r>
                  <a:rPr lang="en-US" sz="2000" dirty="0" err="1"/>
                  <a:t>logspace</a:t>
                </a:r>
                <a:r>
                  <a:rPr lang="en-US" sz="2000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NL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NC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2</a:t>
                </a:r>
              </a:p>
              <a:p>
                <a:pPr marL="0" indent="0">
                  <a:buNone/>
                </a:pPr>
                <a:endParaRPr lang="en-US" sz="800" baseline="300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NC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1</a:t>
                </a:r>
                <a:r>
                  <a:rPr lang="en-US" baseline="30000" dirty="0"/>
                  <a:t> </a:t>
                </a:r>
                <a:r>
                  <a:rPr lang="en-US" sz="2000" dirty="0"/>
                  <a:t>contains</a:t>
                </a:r>
                <a:endParaRPr lang="en-US" baseline="30000" dirty="0"/>
              </a:p>
              <a:p>
                <a:pPr lvl="2"/>
                <a:r>
                  <a:rPr lang="en-US" dirty="0"/>
                  <a:t>all basic arithmetic operations on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700" dirty="0"/>
              </a:p>
              <a:p>
                <a:pPr lvl="2"/>
                <a:r>
                  <a:rPr lang="en-US" dirty="0"/>
                  <a:t>all symmetric functions, e.g. majority, parity</a:t>
                </a:r>
              </a:p>
              <a:p>
                <a:pPr lvl="2"/>
                <a:r>
                  <a:rPr lang="en-US" dirty="0"/>
                  <a:t>threshold functions</a:t>
                </a: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is equivalent to the set of functions having polynomial-size Boolean formulas</a:t>
                </a:r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71F6A17-3012-4A2A-9D0D-37B7E443E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891157" cy="5200045"/>
              </a:xfrm>
              <a:blipFill>
                <a:blip r:embed="rId2"/>
                <a:stretch>
                  <a:fillRect l="-1119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4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1371600" y="4396001"/>
            <a:ext cx="1861457" cy="1416970"/>
            <a:chOff x="1371600" y="4396001"/>
            <a:chExt cx="1861457" cy="1416970"/>
          </a:xfrm>
        </p:grpSpPr>
        <p:sp>
          <p:nvSpPr>
            <p:cNvPr id="5" name="Isosceles Triangle 4"/>
            <p:cNvSpPr/>
            <p:nvPr/>
          </p:nvSpPr>
          <p:spPr>
            <a:xfrm>
              <a:off x="1371600" y="4396001"/>
              <a:ext cx="1861457" cy="141697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5514" y="471519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C2373C-4269-4172-9211-79C9692F3D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NC</a:t>
                </a:r>
                <a:r>
                  <a:rPr lang="en-US" baseline="30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Polynomial-size Boolean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C2373C-4269-4172-9211-79C9692F3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38" t="-19685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DA75D-B2E6-41E9-AF0C-963AB77B4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0433957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Expansion of depth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𝒅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fan-in 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circuit into formula blows up size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≤2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	factor;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𝒅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this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⇐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4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Theorem: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Can re-balance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size formula to depth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Every binary tree has a node with between 1/3 and 2/3 of leaves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</a:t>
                </a:r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Proof of Lemma: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Start at root, move to child with ≥ 1/2 leaves of parent 	 	until # of leaves ≤ 2/3 fraction of total leaves.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DA75D-B2E6-41E9-AF0C-963AB77B4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433957" cy="5200045"/>
              </a:xfrm>
              <a:blipFill>
                <a:blip r:embed="rId3"/>
                <a:stretch>
                  <a:fillRect l="-1168" t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048CE2-EB66-4450-99D4-7FBF3E35FD8D}"/>
              </a:ext>
            </a:extLst>
          </p:cNvPr>
          <p:cNvSpPr>
            <a:spLocks noChangeAspect="1"/>
          </p:cNvSpPr>
          <p:nvPr/>
        </p:nvSpPr>
        <p:spPr>
          <a:xfrm>
            <a:off x="7475220" y="3445212"/>
            <a:ext cx="127002" cy="12700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96332" y="5081840"/>
            <a:ext cx="330540" cy="292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65514" y="5185364"/>
            <a:ext cx="996043" cy="627607"/>
            <a:chOff x="1665514" y="5021036"/>
            <a:chExt cx="996043" cy="791935"/>
          </a:xfrm>
        </p:grpSpPr>
        <p:sp>
          <p:nvSpPr>
            <p:cNvPr id="6" name="Isosceles Triangle 5"/>
            <p:cNvSpPr/>
            <p:nvPr/>
          </p:nvSpPr>
          <p:spPr>
            <a:xfrm>
              <a:off x="1665514" y="5021036"/>
              <a:ext cx="996043" cy="791935"/>
            </a:xfrm>
            <a:prstGeom prst="triangl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73392" y="5325817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H</a:t>
              </a:r>
            </a:p>
          </p:txBody>
        </p:sp>
      </p:grpSp>
      <p:cxnSp>
        <p:nvCxnSpPr>
          <p:cNvPr id="8" name="Straight Connector 7"/>
          <p:cNvCxnSpPr>
            <a:stCxn id="5" idx="0"/>
          </p:cNvCxnSpPr>
          <p:nvPr/>
        </p:nvCxnSpPr>
        <p:spPr>
          <a:xfrm flipH="1">
            <a:off x="2228850" y="4396001"/>
            <a:ext cx="73479" cy="258808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2228850" y="4654809"/>
            <a:ext cx="152401" cy="120777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H="1">
            <a:off x="2228851" y="4775586"/>
            <a:ext cx="152400" cy="202732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7" name="Straight Connector 16"/>
          <p:cNvCxnSpPr>
            <a:endCxn id="6" idx="0"/>
          </p:cNvCxnSpPr>
          <p:nvPr/>
        </p:nvCxnSpPr>
        <p:spPr>
          <a:xfrm flipH="1">
            <a:off x="2163536" y="4978318"/>
            <a:ext cx="65314" cy="207046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grpSp>
        <p:nvGrpSpPr>
          <p:cNvPr id="112" name="Group 111"/>
          <p:cNvGrpSpPr/>
          <p:nvPr/>
        </p:nvGrpSpPr>
        <p:grpSpPr>
          <a:xfrm>
            <a:off x="3481051" y="3816133"/>
            <a:ext cx="5791595" cy="2260997"/>
            <a:chOff x="3481051" y="3816133"/>
            <a:chExt cx="5791595" cy="2260997"/>
          </a:xfrm>
        </p:grpSpPr>
        <p:grpSp>
          <p:nvGrpSpPr>
            <p:cNvPr id="73" name="Group 72"/>
            <p:cNvGrpSpPr/>
            <p:nvPr/>
          </p:nvGrpSpPr>
          <p:grpSpPr>
            <a:xfrm>
              <a:off x="5510264" y="4164191"/>
              <a:ext cx="373820" cy="369332"/>
              <a:chOff x="10308325" y="1737068"/>
              <a:chExt cx="37382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0AAEE620-48C1-4BB3-B04F-E66F8938F6A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8325" y="1737068"/>
                    <a:ext cx="3738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0AAEE620-48C1-4BB3-B04F-E66F8938F6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8325" y="1737068"/>
                    <a:ext cx="37382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9940EF7-FF3D-41D0-B792-830E2A9B33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61480" y="1787979"/>
                <a:ext cx="267510" cy="267511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576206" y="4666158"/>
              <a:ext cx="996043" cy="621717"/>
              <a:chOff x="4177392" y="5021036"/>
              <a:chExt cx="996043" cy="791935"/>
            </a:xfrm>
          </p:grpSpPr>
          <p:sp>
            <p:nvSpPr>
              <p:cNvPr id="41" name="Isosceles Triangle 40"/>
              <p:cNvSpPr/>
              <p:nvPr/>
            </p:nvSpPr>
            <p:spPr>
              <a:xfrm>
                <a:off x="4177392" y="5021036"/>
                <a:ext cx="996043" cy="791935"/>
              </a:xfrm>
              <a:prstGeom prst="triangl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485270" y="5325817"/>
                <a:ext cx="32893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H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8276603" y="4986988"/>
              <a:ext cx="996043" cy="621717"/>
              <a:chOff x="4177392" y="5021036"/>
              <a:chExt cx="996043" cy="791935"/>
            </a:xfrm>
          </p:grpSpPr>
          <p:sp>
            <p:nvSpPr>
              <p:cNvPr id="50" name="Isosceles Triangle 49"/>
              <p:cNvSpPr/>
              <p:nvPr/>
            </p:nvSpPr>
            <p:spPr>
              <a:xfrm>
                <a:off x="4177392" y="5021036"/>
                <a:ext cx="996043" cy="791935"/>
              </a:xfrm>
              <a:prstGeom prst="triangl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485270" y="5325817"/>
                <a:ext cx="32893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H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146220" y="4671940"/>
              <a:ext cx="1861457" cy="1405190"/>
              <a:chOff x="4146220" y="4671940"/>
              <a:chExt cx="1861457" cy="140519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4146220" y="4671940"/>
                <a:ext cx="1861457" cy="1405190"/>
                <a:chOff x="3883478" y="4024993"/>
                <a:chExt cx="1861457" cy="1787978"/>
              </a:xfrm>
            </p:grpSpPr>
            <p:sp>
              <p:nvSpPr>
                <p:cNvPr id="36" name="Isosceles Triangle 35"/>
                <p:cNvSpPr/>
                <p:nvPr/>
              </p:nvSpPr>
              <p:spPr>
                <a:xfrm>
                  <a:off x="3883478" y="4024993"/>
                  <a:ext cx="1861457" cy="1787978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908210" y="4890407"/>
                  <a:ext cx="330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FF00"/>
                      </a:solidFill>
                    </a:rPr>
                    <a:t>G</a:t>
                  </a:r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4177392" y="5021036"/>
                  <a:ext cx="996043" cy="791935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53" name="Straight Connector 52"/>
              <p:cNvCxnSpPr>
                <a:stCxn id="34" idx="0"/>
              </p:cNvCxnSpPr>
              <p:nvPr/>
            </p:nvCxnSpPr>
            <p:spPr>
              <a:xfrm>
                <a:off x="4938156" y="5454740"/>
                <a:ext cx="0" cy="1876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8" name="Group 57"/>
            <p:cNvGrpSpPr/>
            <p:nvPr/>
          </p:nvGrpSpPr>
          <p:grpSpPr>
            <a:xfrm>
              <a:off x="6635584" y="4664852"/>
              <a:ext cx="1861457" cy="1405190"/>
              <a:chOff x="4146220" y="4671940"/>
              <a:chExt cx="1861457" cy="140519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146220" y="4671940"/>
                <a:ext cx="1861457" cy="1405190"/>
                <a:chOff x="3883478" y="4024993"/>
                <a:chExt cx="1861457" cy="1787978"/>
              </a:xfrm>
            </p:grpSpPr>
            <p:sp>
              <p:nvSpPr>
                <p:cNvPr id="61" name="Isosceles Triangle 60"/>
                <p:cNvSpPr/>
                <p:nvPr/>
              </p:nvSpPr>
              <p:spPr>
                <a:xfrm>
                  <a:off x="3883478" y="4024993"/>
                  <a:ext cx="1861457" cy="1787978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908210" y="4890407"/>
                  <a:ext cx="330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FF00"/>
                      </a:solidFill>
                    </a:rPr>
                    <a:t>G</a:t>
                  </a:r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4177392" y="5021036"/>
                  <a:ext cx="996043" cy="791935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0" name="Straight Connector 59"/>
              <p:cNvCxnSpPr>
                <a:stCxn id="63" idx="0"/>
              </p:cNvCxnSpPr>
              <p:nvPr/>
            </p:nvCxnSpPr>
            <p:spPr>
              <a:xfrm>
                <a:off x="4938156" y="5454740"/>
                <a:ext cx="0" cy="1876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4" name="TextBox 63"/>
            <p:cNvSpPr txBox="1"/>
            <p:nvPr/>
          </p:nvSpPr>
          <p:spPr>
            <a:xfrm>
              <a:off x="7276676" y="558126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84240" y="5627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80" name="Straight Arrow Connector 79"/>
            <p:cNvCxnSpPr>
              <a:stCxn id="36" idx="0"/>
            </p:cNvCxnSpPr>
            <p:nvPr/>
          </p:nvCxnSpPr>
          <p:spPr>
            <a:xfrm flipV="1">
              <a:off x="5076949" y="4411589"/>
              <a:ext cx="511774" cy="260351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>
              <a:stCxn id="41" idx="0"/>
              <a:endCxn id="71" idx="5"/>
            </p:cNvCxnSpPr>
            <p:nvPr/>
          </p:nvCxnSpPr>
          <p:spPr>
            <a:xfrm flipH="1" flipV="1">
              <a:off x="5791753" y="4443437"/>
              <a:ext cx="282475" cy="222721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84" name="Group 83"/>
            <p:cNvGrpSpPr/>
            <p:nvPr/>
          </p:nvGrpSpPr>
          <p:grpSpPr>
            <a:xfrm>
              <a:off x="7654875" y="4185465"/>
              <a:ext cx="373820" cy="369332"/>
              <a:chOff x="10308325" y="1737068"/>
              <a:chExt cx="37382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0AAEE620-48C1-4BB3-B04F-E66F8938F6A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8325" y="1737068"/>
                    <a:ext cx="3738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0AAEE620-48C1-4BB3-B04F-E66F8938F6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8325" y="1737068"/>
                    <a:ext cx="37382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9940EF7-FF3D-41D0-B792-830E2A9B33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61480" y="1787979"/>
                <a:ext cx="267510" cy="267511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7" name="Straight Arrow Connector 86"/>
            <p:cNvCxnSpPr>
              <a:stCxn id="61" idx="0"/>
              <a:endCxn id="86" idx="3"/>
            </p:cNvCxnSpPr>
            <p:nvPr/>
          </p:nvCxnSpPr>
          <p:spPr>
            <a:xfrm flipV="1">
              <a:off x="7566313" y="4464711"/>
              <a:ext cx="180893" cy="200141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90" name="Group 89"/>
            <p:cNvGrpSpPr/>
            <p:nvPr/>
          </p:nvGrpSpPr>
          <p:grpSpPr>
            <a:xfrm>
              <a:off x="8120886" y="4495575"/>
              <a:ext cx="385041" cy="338554"/>
              <a:chOff x="10308325" y="1737068"/>
              <a:chExt cx="385041" cy="338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0AAEE620-48C1-4BB3-B04F-E66F8938F6A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8325" y="1737068"/>
                    <a:ext cx="38504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0AAEE620-48C1-4BB3-B04F-E66F8938F6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8325" y="1737068"/>
                    <a:ext cx="385041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40EF7-FF3D-41D0-B792-830E2A9B33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61480" y="1787979"/>
                <a:ext cx="267510" cy="267511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3" name="Straight Arrow Connector 92"/>
            <p:cNvCxnSpPr>
              <a:stCxn id="92" idx="1"/>
              <a:endCxn id="86" idx="5"/>
            </p:cNvCxnSpPr>
            <p:nvPr/>
          </p:nvCxnSpPr>
          <p:spPr>
            <a:xfrm flipH="1" flipV="1">
              <a:off x="7936364" y="4464711"/>
              <a:ext cx="276853" cy="120951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97" name="Straight Arrow Connector 96"/>
            <p:cNvCxnSpPr>
              <a:stCxn id="50" idx="0"/>
              <a:endCxn id="92" idx="5"/>
            </p:cNvCxnSpPr>
            <p:nvPr/>
          </p:nvCxnSpPr>
          <p:spPr>
            <a:xfrm flipH="1" flipV="1">
              <a:off x="8402375" y="4774821"/>
              <a:ext cx="372250" cy="212167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grpSp>
          <p:nvGrpSpPr>
            <p:cNvPr id="100" name="Group 99"/>
            <p:cNvGrpSpPr/>
            <p:nvPr/>
          </p:nvGrpSpPr>
          <p:grpSpPr>
            <a:xfrm>
              <a:off x="6591414" y="3816133"/>
              <a:ext cx="373820" cy="369332"/>
              <a:chOff x="10308325" y="1737068"/>
              <a:chExt cx="37382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AAEE620-48C1-4BB3-B04F-E66F8938F6A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8325" y="1737068"/>
                    <a:ext cx="3738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AAEE620-48C1-4BB3-B04F-E66F8938F6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8325" y="1737068"/>
                    <a:ext cx="37382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A9940EF7-FF3D-41D0-B792-830E2A9B33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61480" y="1787979"/>
                <a:ext cx="267510" cy="267511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" name="Straight Arrow Connector 102"/>
            <p:cNvCxnSpPr>
              <a:stCxn id="86" idx="1"/>
              <a:endCxn id="102" idx="5"/>
            </p:cNvCxnSpPr>
            <p:nvPr/>
          </p:nvCxnSpPr>
          <p:spPr>
            <a:xfrm flipH="1" flipV="1">
              <a:off x="6872903" y="4095379"/>
              <a:ext cx="874303" cy="180173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6" name="Straight Arrow Connector 105"/>
            <p:cNvCxnSpPr>
              <a:stCxn id="71" idx="7"/>
              <a:endCxn id="102" idx="3"/>
            </p:cNvCxnSpPr>
            <p:nvPr/>
          </p:nvCxnSpPr>
          <p:spPr>
            <a:xfrm flipV="1">
              <a:off x="5791753" y="4095379"/>
              <a:ext cx="891992" cy="158899"/>
            </a:xfrm>
            <a:prstGeom prst="straightConnector1">
              <a:avLst/>
            </a:prstGeom>
            <a:noFill/>
            <a:ln w="1905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481051" y="4876952"/>
                  <a:ext cx="4828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≡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1051" y="4876952"/>
                  <a:ext cx="482824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TextBox 109"/>
          <p:cNvSpPr txBox="1"/>
          <p:nvPr/>
        </p:nvSpPr>
        <p:spPr>
          <a:xfrm>
            <a:off x="8578063" y="4054124"/>
            <a:ext cx="28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Apply recursively to </a:t>
            </a:r>
            <a:r>
              <a:rPr lang="en-US" dirty="0"/>
              <a:t>G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dirty="0"/>
              <a:t>H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F048CE2-EB66-4450-99D4-7FBF3E35FD8D}"/>
              </a:ext>
            </a:extLst>
          </p:cNvPr>
          <p:cNvSpPr>
            <a:spLocks noChangeAspect="1"/>
          </p:cNvSpPr>
          <p:nvPr/>
        </p:nvSpPr>
        <p:spPr>
          <a:xfrm>
            <a:off x="10998939" y="5933737"/>
            <a:ext cx="127002" cy="12700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10" grpId="0"/>
      <p:bldP spid="1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depth-restricted circuits?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7992836" cy="520004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Open: </a:t>
                </a:r>
                <a:r>
                  <a:rPr lang="en-US" dirty="0"/>
                  <a:t>Find any explicit function that cannot be computed using </a:t>
                </a:r>
                <a:r>
                  <a:rPr lang="en-US" dirty="0">
                    <a:solidFill>
                      <a:srgbClr val="0070C0"/>
                    </a:solidFill>
                  </a:rPr>
                  <a:t>NC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circuits that simultaneously have</a:t>
                </a:r>
              </a:p>
              <a:p>
                <a:pPr lvl="1"/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Valiant in 1979 gave an approach based on trying to find explicit matrices of high rigidity but essentially no progress on this approach or on original question.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7992836" cy="5200045"/>
              </a:xfrm>
              <a:blipFill>
                <a:blip r:embed="rId2"/>
                <a:stretch>
                  <a:fillRect l="-1526" r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7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47BD8-87FD-40A9-A22D-A4CB610A4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71F6A17-3012-4A2A-9D0D-37B7E443E5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0891157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 err="1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= </a:t>
                </a:r>
                <a:r>
                  <a:rPr lang="en-US" sz="2400" dirty="0"/>
                  <a:t>set of functions computable by polynomial-size de Morgan circuits with	 	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unbounded fan-in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 dirty="0"/>
                  <a:t> gates of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</m:oMath>
                </a14:m>
                <a:r>
                  <a:rPr lang="en-US" b="1" i="0" baseline="30000" dirty="0">
                    <a:solidFill>
                      <a:srgbClr val="0070C0"/>
                    </a:solidFill>
                    <a:latin typeface="+mj-lt"/>
                  </a:rPr>
                  <a:t>k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0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NC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NC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NC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⊆⋯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2"/>
                <a:r>
                  <a:rPr lang="en-US" dirty="0"/>
                  <a:t>AC stands for alternating circuits</a:t>
                </a:r>
              </a:p>
              <a:p>
                <a:pPr lvl="2"/>
                <a:r>
                  <a:rPr lang="en-US" dirty="0"/>
                  <a:t>depth corresponds to # of alternations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in fan-in 2 circuits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:r>
                  <a:rPr lang="en-US" sz="2000" dirty="0"/>
                  <a:t>contains transitive closure (via repeated squaring) so </a:t>
                </a:r>
                <a:r>
                  <a:rPr lang="en-US" dirty="0">
                    <a:solidFill>
                      <a:srgbClr val="0070C0"/>
                    </a:solidFill>
                  </a:rPr>
                  <a:t>NL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1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baseline="30000" dirty="0"/>
                  <a:t> </a:t>
                </a:r>
                <a:r>
                  <a:rPr lang="en-US" sz="2000" dirty="0"/>
                  <a:t>= constant-depth circuits</a:t>
                </a:r>
                <a:endParaRPr lang="en-US" sz="700" dirty="0"/>
              </a:p>
              <a:p>
                <a:pPr lvl="2"/>
                <a:r>
                  <a:rPr lang="en-US" dirty="0"/>
                  <a:t>generalizes CNF/DNF, which are </a:t>
                </a: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circuits of depth 2.</a:t>
                </a:r>
              </a:p>
              <a:p>
                <a:pPr lvl="2"/>
                <a:r>
                  <a:rPr lang="en-US" dirty="0"/>
                  <a:t>can compute integer addition</a:t>
                </a:r>
              </a:p>
              <a:p>
                <a:pPr lvl="2"/>
                <a:r>
                  <a:rPr lang="en-US" dirty="0"/>
                  <a:t>correspond to first-order (oracle) formulas over finite models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∃≡∨, ∀≡∧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2"/>
                <a:r>
                  <a:rPr lang="en-US" dirty="0"/>
                  <a:t>captures much of practical combinational logic.</a:t>
                </a:r>
              </a:p>
              <a:p>
                <a:pPr lvl="2"/>
                <a:endParaRPr lang="en-US" sz="100" dirty="0"/>
              </a:p>
              <a:p>
                <a:pPr lvl="2"/>
                <a:endParaRPr lang="en-US" sz="1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71F6A17-3012-4A2A-9D0D-37B7E443E5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891157" cy="5200045"/>
              </a:xfrm>
              <a:blipFill>
                <a:blip r:embed="rId2"/>
                <a:stretch>
                  <a:fillRect l="-1119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3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9470572" cy="520004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Note: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AC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circuits can always save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depth factor vs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NC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circuits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Any depth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fan-in 2 sub-formula depends on only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bits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Every function of only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bits has CNF/DNF formulas (depth 2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AC</a:t>
                </a:r>
                <a:r>
                  <a:rPr lang="en-US" sz="20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sz="2000" dirty="0">
                    <a:solidFill>
                      <a:prstClr val="black"/>
                    </a:solidFill>
                  </a:rPr>
                  <a:t>)                  of size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9470572" cy="5200045"/>
              </a:xfrm>
              <a:blipFill>
                <a:blip r:embed="rId2"/>
                <a:stretch>
                  <a:fillRect l="-965" t="-1288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AC6FD86-EA2F-4BB8-904C-85CFDC33461A}"/>
              </a:ext>
            </a:extLst>
          </p:cNvPr>
          <p:cNvGrpSpPr/>
          <p:nvPr/>
        </p:nvGrpSpPr>
        <p:grpSpPr>
          <a:xfrm>
            <a:off x="1355271" y="3146864"/>
            <a:ext cx="2334986" cy="2355863"/>
            <a:chOff x="1355271" y="3146864"/>
            <a:chExt cx="2334986" cy="2355863"/>
          </a:xfrm>
        </p:grpSpPr>
        <p:sp>
          <p:nvSpPr>
            <p:cNvPr id="5" name="Isosceles Triangle 4"/>
            <p:cNvSpPr/>
            <p:nvPr/>
          </p:nvSpPr>
          <p:spPr>
            <a:xfrm>
              <a:off x="1355271" y="3146864"/>
              <a:ext cx="2334986" cy="2355863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536192" y="3510844"/>
              <a:ext cx="1956816" cy="1659905"/>
              <a:chOff x="1536192" y="3510844"/>
              <a:chExt cx="1956816" cy="1659905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340863" y="3510844"/>
                <a:ext cx="356616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20824" y="4174806"/>
                <a:ext cx="987552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185415" y="3842825"/>
                <a:ext cx="667512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865376" y="4506787"/>
                <a:ext cx="132588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1700784" y="4838768"/>
                <a:ext cx="1664208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1536192" y="5170749"/>
                <a:ext cx="1956816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" name="Right Brace 3">
            <a:extLst>
              <a:ext uri="{FF2B5EF4-FFF2-40B4-BE49-F238E27FC236}">
                <a16:creationId xmlns:a16="http://schemas.microsoft.com/office/drawing/2014/main" id="{A4A4A955-43EE-4B83-AE2A-B3D668D4576C}"/>
              </a:ext>
            </a:extLst>
          </p:cNvPr>
          <p:cNvSpPr/>
          <p:nvPr/>
        </p:nvSpPr>
        <p:spPr>
          <a:xfrm>
            <a:off x="2781408" y="3189151"/>
            <a:ext cx="143037" cy="305693"/>
          </a:xfrm>
          <a:prstGeom prst="rightBrac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A67A35D-F97C-41E0-815C-592F9F859FA9}"/>
              </a:ext>
            </a:extLst>
          </p:cNvPr>
          <p:cNvSpPr/>
          <p:nvPr/>
        </p:nvSpPr>
        <p:spPr>
          <a:xfrm>
            <a:off x="2924445" y="3548645"/>
            <a:ext cx="143037" cy="305693"/>
          </a:xfrm>
          <a:prstGeom prst="rightBrac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F9E8024-7FC3-4323-9C8D-9F3342EC16EC}"/>
              </a:ext>
            </a:extLst>
          </p:cNvPr>
          <p:cNvSpPr/>
          <p:nvPr/>
        </p:nvSpPr>
        <p:spPr>
          <a:xfrm>
            <a:off x="3062412" y="3842825"/>
            <a:ext cx="143037" cy="305693"/>
          </a:xfrm>
          <a:prstGeom prst="rightBrac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455ED635-428D-4F52-8DF3-AAC483B34CC1}"/>
              </a:ext>
            </a:extLst>
          </p:cNvPr>
          <p:cNvSpPr/>
          <p:nvPr/>
        </p:nvSpPr>
        <p:spPr>
          <a:xfrm>
            <a:off x="3205449" y="4179799"/>
            <a:ext cx="143037" cy="305693"/>
          </a:xfrm>
          <a:prstGeom prst="rightBrac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7FAF11F-A962-4D69-A914-459EA84FBEF6}"/>
              </a:ext>
            </a:extLst>
          </p:cNvPr>
          <p:cNvSpPr/>
          <p:nvPr/>
        </p:nvSpPr>
        <p:spPr>
          <a:xfrm>
            <a:off x="3364992" y="4514938"/>
            <a:ext cx="143037" cy="305693"/>
          </a:xfrm>
          <a:prstGeom prst="rightBrac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0E081D2-4AB4-453E-97B2-3FCC5E310C69}"/>
              </a:ext>
            </a:extLst>
          </p:cNvPr>
          <p:cNvSpPr/>
          <p:nvPr/>
        </p:nvSpPr>
        <p:spPr>
          <a:xfrm>
            <a:off x="3539374" y="4838768"/>
            <a:ext cx="143037" cy="305693"/>
          </a:xfrm>
          <a:prstGeom prst="rightBrac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D2DCFDED-EDB6-47E6-BC07-FF6B5355C5CD}"/>
              </a:ext>
            </a:extLst>
          </p:cNvPr>
          <p:cNvSpPr/>
          <p:nvPr/>
        </p:nvSpPr>
        <p:spPr>
          <a:xfrm>
            <a:off x="3690257" y="5197034"/>
            <a:ext cx="143037" cy="305693"/>
          </a:xfrm>
          <a:prstGeom prst="rightBrac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5E0635-0E9A-43C0-9E6C-6F23B09EF381}"/>
              </a:ext>
            </a:extLst>
          </p:cNvPr>
          <p:cNvGrpSpPr/>
          <p:nvPr/>
        </p:nvGrpSpPr>
        <p:grpSpPr>
          <a:xfrm>
            <a:off x="5363935" y="4707693"/>
            <a:ext cx="6400304" cy="823470"/>
            <a:chOff x="1355271" y="3146864"/>
            <a:chExt cx="2334986" cy="2355863"/>
          </a:xfrm>
          <a:solidFill>
            <a:srgbClr val="FFFF00"/>
          </a:solidFill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E196CFB-54EE-4B10-8262-EC84C7F7175D}"/>
                </a:ext>
              </a:extLst>
            </p:cNvPr>
            <p:cNvSpPr/>
            <p:nvPr/>
          </p:nvSpPr>
          <p:spPr>
            <a:xfrm>
              <a:off x="1355271" y="3146864"/>
              <a:ext cx="2334986" cy="2355863"/>
            </a:xfrm>
            <a:prstGeom prst="triangl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A67660-62F8-421B-9142-6642FC8C6C15}"/>
                </a:ext>
              </a:extLst>
            </p:cNvPr>
            <p:cNvGrpSpPr/>
            <p:nvPr/>
          </p:nvGrpSpPr>
          <p:grpSpPr>
            <a:xfrm>
              <a:off x="1536192" y="3510844"/>
              <a:ext cx="1956816" cy="1659905"/>
              <a:chOff x="1536192" y="3510844"/>
              <a:chExt cx="1956816" cy="1659905"/>
            </a:xfrm>
            <a:grpFill/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4A724C0-EA2A-4C89-9E12-CB6DDEEED860}"/>
                  </a:ext>
                </a:extLst>
              </p:cNvPr>
              <p:cNvCxnSpPr/>
              <p:nvPr/>
            </p:nvCxnSpPr>
            <p:spPr>
              <a:xfrm>
                <a:off x="2340863" y="3510844"/>
                <a:ext cx="356616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C83857E-A1CF-46C1-A083-A7CD5B9BC351}"/>
                  </a:ext>
                </a:extLst>
              </p:cNvPr>
              <p:cNvCxnSpPr/>
              <p:nvPr/>
            </p:nvCxnSpPr>
            <p:spPr>
              <a:xfrm flipV="1">
                <a:off x="2020824" y="4174806"/>
                <a:ext cx="987552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8ECC198-9758-4F62-9809-AE83EC96841A}"/>
                  </a:ext>
                </a:extLst>
              </p:cNvPr>
              <p:cNvCxnSpPr/>
              <p:nvPr/>
            </p:nvCxnSpPr>
            <p:spPr>
              <a:xfrm>
                <a:off x="2185415" y="3842825"/>
                <a:ext cx="667512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DCC0335-5642-4D91-B1EC-95047A339545}"/>
                  </a:ext>
                </a:extLst>
              </p:cNvPr>
              <p:cNvCxnSpPr/>
              <p:nvPr/>
            </p:nvCxnSpPr>
            <p:spPr>
              <a:xfrm flipV="1">
                <a:off x="1865376" y="4506787"/>
                <a:ext cx="132588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7BDC283-E7CF-4F1B-8E23-6CE8C7ED312A}"/>
                  </a:ext>
                </a:extLst>
              </p:cNvPr>
              <p:cNvCxnSpPr/>
              <p:nvPr/>
            </p:nvCxnSpPr>
            <p:spPr>
              <a:xfrm flipV="1">
                <a:off x="1700784" y="4838768"/>
                <a:ext cx="1664208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FAEB1D6-C236-406B-A2E1-F808C52D4A29}"/>
                  </a:ext>
                </a:extLst>
              </p:cNvPr>
              <p:cNvCxnSpPr/>
              <p:nvPr/>
            </p:nvCxnSpPr>
            <p:spPr>
              <a:xfrm flipV="1">
                <a:off x="1536192" y="5170749"/>
                <a:ext cx="1956816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FE0860-81E2-4F9E-85C6-598B62ED80DD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2924445" y="3341998"/>
            <a:ext cx="5501098" cy="1375874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61A838-CC8A-4397-9DFB-69C6EAF60F39}"/>
              </a:ext>
            </a:extLst>
          </p:cNvPr>
          <p:cNvCxnSpPr>
            <a:cxnSpLocks/>
          </p:cNvCxnSpPr>
          <p:nvPr/>
        </p:nvCxnSpPr>
        <p:spPr>
          <a:xfrm>
            <a:off x="3191256" y="3701306"/>
            <a:ext cx="4749479" cy="1145604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C820898-D089-467E-A695-D36FFC3E27D0}"/>
              </a:ext>
            </a:extLst>
          </p:cNvPr>
          <p:cNvCxnSpPr>
            <a:cxnSpLocks/>
            <a:stCxn id="15" idx="1"/>
          </p:cNvCxnSpPr>
          <p:nvPr/>
        </p:nvCxnSpPr>
        <p:spPr>
          <a:xfrm>
            <a:off x="3205449" y="3995672"/>
            <a:ext cx="4263186" cy="993723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542FCE3-73EA-4281-B63B-A87B9E988537}"/>
              </a:ext>
            </a:extLst>
          </p:cNvPr>
          <p:cNvCxnSpPr>
            <a:cxnSpLocks/>
            <a:stCxn id="16" idx="1"/>
            <a:endCxn id="33" idx="1"/>
          </p:cNvCxnSpPr>
          <p:nvPr/>
        </p:nvCxnSpPr>
        <p:spPr>
          <a:xfrm>
            <a:off x="3348486" y="4332646"/>
            <a:ext cx="3615525" cy="786782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B7C9644-3CC2-41C1-9D56-2FBAF37A26C7}"/>
              </a:ext>
            </a:extLst>
          </p:cNvPr>
          <p:cNvCxnSpPr>
            <a:cxnSpLocks/>
            <a:stCxn id="17" idx="1"/>
          </p:cNvCxnSpPr>
          <p:nvPr/>
        </p:nvCxnSpPr>
        <p:spPr>
          <a:xfrm>
            <a:off x="3508029" y="4667785"/>
            <a:ext cx="3085621" cy="553322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37BDE63-8620-424D-A6C6-CEDA2239A0A9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3682411" y="4991615"/>
            <a:ext cx="2498562" cy="358265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9FBDC2-DAAF-4698-81AB-BCB8D08D1D6B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3833294" y="5349881"/>
            <a:ext cx="1940854" cy="137960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66952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AC</a:t>
            </a:r>
            <a:r>
              <a:rPr lang="en-US" baseline="30000" dirty="0"/>
              <a:t>0</a:t>
            </a:r>
            <a:r>
              <a:rPr lang="en-US" dirty="0"/>
              <a:t>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8" y="972192"/>
                <a:ext cx="9152165" cy="520004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Theorem </a:t>
                </a:r>
                <a:r>
                  <a:rPr lang="en-US" sz="2400" dirty="0">
                    <a:solidFill>
                      <a:prstClr val="black"/>
                    </a:solidFill>
                  </a:rPr>
                  <a:t>(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Furst</a:t>
                </a:r>
                <a:r>
                  <a:rPr lang="en-US" sz="2400" dirty="0">
                    <a:solidFill>
                      <a:prstClr val="black"/>
                    </a:solidFill>
                  </a:rPr>
                  <a:t>-Saxe-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Sipser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Ajtai</a:t>
                </a:r>
                <a:r>
                  <a:rPr lang="en-US" sz="2400" dirty="0">
                    <a:solidFill>
                      <a:prstClr val="black"/>
                    </a:solidFill>
                  </a:rPr>
                  <a:t>)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: </a:t>
                </a:r>
                <a:r>
                  <a:rPr lang="en-US" sz="2400" dirty="0">
                    <a:solidFill>
                      <a:prstClr val="black"/>
                    </a:solidFill>
                  </a:rPr>
                  <a:t>Parity on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bits is not in </a:t>
                </a: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</a:p>
              <a:p>
                <a:pPr marL="0" lvl="0" indent="0">
                  <a:buNone/>
                </a:pPr>
                <a:endParaRPr lang="en-US" sz="100" b="1" dirty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                   </a:t>
                </a:r>
                <a:r>
                  <a:rPr lang="en-US" sz="2400" dirty="0"/>
                  <a:t>Method:  Restrictions</a:t>
                </a:r>
              </a:p>
              <a:p>
                <a:pPr marL="0" lv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Corollary: </a:t>
                </a:r>
                <a:r>
                  <a:rPr lang="en-US" sz="2400" dirty="0">
                    <a:solidFill>
                      <a:prstClr val="black"/>
                    </a:solidFill>
                  </a:rPr>
                  <a:t>Majority and a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vast range of functions are not in </a:t>
                </a: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endParaRPr lang="en-US" sz="6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Improved exponential lower bounds for parity by Yao, 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Best size lower bounds of the form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for depth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which is polynomial only when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/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05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Plus many other examples that don’t follow from Parity.</a:t>
                </a:r>
              </a:p>
              <a:p>
                <a:pPr marL="0" lv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400" dirty="0"/>
                  <a:t>We will go through the proof shortly, but this raises other questions...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8" y="972192"/>
                <a:ext cx="9152165" cy="5200045"/>
              </a:xfrm>
              <a:blipFill>
                <a:blip r:embed="rId2"/>
                <a:stretch>
                  <a:fillRect l="-999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4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063B0-7023-4FB0-8899-904E0A165EC7}"/>
                  </a:ext>
                </a:extLst>
              </p:cNvPr>
              <p:cNvSpPr txBox="1"/>
              <p:nvPr/>
            </p:nvSpPr>
            <p:spPr>
              <a:xfrm>
                <a:off x="2050655" y="2292746"/>
                <a:ext cx="8425188" cy="10772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What if we also allow unbounded fan-in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200" dirty="0"/>
                  <a:t> gates?  Mod-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200" dirty="0"/>
                  <a:t> gates?  Majority gates?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063B0-7023-4FB0-8899-904E0A16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55" y="2292746"/>
                <a:ext cx="8425188" cy="1077218"/>
              </a:xfrm>
              <a:prstGeom prst="rect">
                <a:avLst/>
              </a:prstGeom>
              <a:blipFill>
                <a:blip r:embed="rId2"/>
                <a:stretch>
                  <a:fillRect l="-1585" t="-4918" r="-3674" b="-1584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806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8EF9-6119-44DE-9AA7-D8269544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</a:t>
            </a:r>
            <a:r>
              <a:rPr lang="en-US" baseline="30000" dirty="0"/>
              <a:t>0</a:t>
            </a:r>
            <a:r>
              <a:rPr lang="en-US" dirty="0"/>
              <a:t> circuits:  AC</a:t>
            </a:r>
            <a:r>
              <a:rPr lang="en-US" baseline="30000" dirty="0"/>
              <a:t>0</a:t>
            </a:r>
            <a:r>
              <a:rPr lang="en-US" dirty="0"/>
              <a:t> circuits with counters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39F1F-DDB8-490B-8A78-17C92C918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028700"/>
                <a:ext cx="10997294" cy="51435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  <a:r>
                  <a:rPr lang="en-US" dirty="0"/>
                  <a:t> =</a:t>
                </a:r>
                <a:r>
                  <a:rPr lang="en-US" sz="2400" dirty="0"/>
                  <a:t> constant-depth circuits w/ unbounded fan-in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400" dirty="0"/>
                  <a:t> (parity) gates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(also known as </a:t>
                </a: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>
                    <a:solidFill>
                      <a:srgbClr val="0070C0"/>
                    </a:solidFill>
                  </a:rPr>
                  <a:t>[2]</a:t>
                </a:r>
                <a:r>
                  <a:rPr lang="en-US" sz="2400" dirty="0"/>
                  <a:t> circuits).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  <a:r>
                  <a:rPr lang="en-US" dirty="0"/>
                  <a:t> = </a:t>
                </a:r>
                <a:r>
                  <a:rPr lang="en-US" sz="2400" dirty="0"/>
                  <a:t>constant-depth circuits w/ unbounded fan-in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dirty="0"/>
                  <a:t> gates where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≡0 (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ACC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= </a:t>
                </a:r>
                <a:r>
                  <a:rPr lang="en-US" sz="2400" dirty="0"/>
                  <a:t>constant-depth circuits w/ unbounded fan-in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dirty="0"/>
                  <a:t> gates for all values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105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39F1F-DDB8-490B-8A78-17C92C918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028700"/>
                <a:ext cx="10997294" cy="5143537"/>
              </a:xfrm>
              <a:blipFill>
                <a:blip r:embed="rId2"/>
                <a:stretch>
                  <a:fillRect l="-1109" t="-201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0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A5D1-133B-42DB-A113-8305DD3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3BD5D-7C2B-408C-8EA3-7766C9C57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Each computes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computes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lim>
                    </m:limLow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𝐷𝑒𝑝𝑡h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computes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lim>
                    </m:limLow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𝐷𝑒𝑝𝑡h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Circuits for function family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“Non-uniform” model of computation, unlike TMs:</a:t>
                </a:r>
              </a:p>
              <a:p>
                <a:pPr lvl="2"/>
                <a:r>
                  <a:rPr lang="en-US" sz="2400" dirty="0"/>
                  <a:t>Devices for different input lengths may be unrelated.</a:t>
                </a:r>
              </a:p>
              <a:p>
                <a:pPr lvl="1"/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 computable in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P 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3BD5D-7C2B-408C-8EA3-7766C9C57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874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70BBB09-4A2A-4173-BF52-3D197D4FF538}"/>
              </a:ext>
            </a:extLst>
          </p:cNvPr>
          <p:cNvGrpSpPr/>
          <p:nvPr/>
        </p:nvGrpSpPr>
        <p:grpSpPr>
          <a:xfrm>
            <a:off x="8373091" y="381950"/>
            <a:ext cx="3814356" cy="4894450"/>
            <a:chOff x="8373091" y="381950"/>
            <a:chExt cx="3814356" cy="489445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DDD8674-4B54-4A0B-A545-5D084BB8579B}"/>
                </a:ext>
              </a:extLst>
            </p:cNvPr>
            <p:cNvGrpSpPr/>
            <p:nvPr/>
          </p:nvGrpSpPr>
          <p:grpSpPr>
            <a:xfrm>
              <a:off x="8441109" y="2612155"/>
              <a:ext cx="1775284" cy="2280295"/>
              <a:chOff x="8481332" y="346284"/>
              <a:chExt cx="1775284" cy="228029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191F110-D790-4E3A-B3C4-A7EE25FAFA5C}"/>
                  </a:ext>
                </a:extLst>
              </p:cNvPr>
              <p:cNvGrpSpPr/>
              <p:nvPr/>
            </p:nvGrpSpPr>
            <p:grpSpPr>
              <a:xfrm>
                <a:off x="9400047" y="2025149"/>
                <a:ext cx="434734" cy="418010"/>
                <a:chOff x="9699121" y="2834198"/>
                <a:chExt cx="434734" cy="418010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E6EB92B8-225C-4021-ABF0-10FBFAF0A5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706918A-C671-4FEB-A1C2-756A8D4CE7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3473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706918A-C671-4FEB-A1C2-756A8D4CE7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3473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E8ED910-8D07-44D8-9212-01383806519B}"/>
                  </a:ext>
                </a:extLst>
              </p:cNvPr>
              <p:cNvGrpSpPr/>
              <p:nvPr/>
            </p:nvGrpSpPr>
            <p:grpSpPr>
              <a:xfrm>
                <a:off x="9148308" y="346284"/>
                <a:ext cx="403639" cy="400111"/>
                <a:chOff x="9599067" y="1053657"/>
                <a:chExt cx="403639" cy="400111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71E1C09-1DE4-4E90-A921-410221F0E2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166D5E7A-BAD2-4C96-8DB6-EAFEF9D2D0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166D5E7A-BAD2-4C96-8DB6-EAFEF9D2D0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393056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9688CB4-DA07-42F2-BFE8-9A785E3E2700}"/>
                  </a:ext>
                </a:extLst>
              </p:cNvPr>
              <p:cNvGrpSpPr/>
              <p:nvPr/>
            </p:nvGrpSpPr>
            <p:grpSpPr>
              <a:xfrm>
                <a:off x="8481332" y="1055391"/>
                <a:ext cx="400111" cy="400111"/>
                <a:chOff x="8818978" y="2482806"/>
                <a:chExt cx="400111" cy="400111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CB3BBD3-D9E2-4453-9016-1099EF0088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7CD85DF-7449-4EC6-83E5-C6FA896837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7CD85DF-7449-4EC6-83E5-C6FA896837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F03C3C4-95FA-4557-8345-498D673FF1B7}"/>
                  </a:ext>
                </a:extLst>
              </p:cNvPr>
              <p:cNvGrpSpPr/>
              <p:nvPr/>
            </p:nvGrpSpPr>
            <p:grpSpPr>
              <a:xfrm>
                <a:off x="8819023" y="2025149"/>
                <a:ext cx="434734" cy="418010"/>
                <a:chOff x="9747188" y="3354258"/>
                <a:chExt cx="434734" cy="41801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F6575BF-CF3C-43C3-B4BB-AE7F40FA1E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D8DB467-C9B2-463F-8F39-DC7DA4468E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3473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D8DB467-C9B2-463F-8F39-DC7DA4468E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34734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A06E979-A09B-4B46-AEE5-9956ACDCFF28}"/>
                  </a:ext>
                </a:extLst>
              </p:cNvPr>
              <p:cNvGrpSpPr/>
              <p:nvPr/>
            </p:nvGrpSpPr>
            <p:grpSpPr>
              <a:xfrm>
                <a:off x="9856505" y="1055392"/>
                <a:ext cx="400111" cy="400111"/>
                <a:chOff x="8818978" y="2482806"/>
                <a:chExt cx="400111" cy="400111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EF8A176-5588-4F25-8B63-1E2D73047A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25012972-ED72-4F28-87FF-60B48CC1E2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25012972-ED72-4F28-87FF-60B48CC1E2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22009BA-0EB3-42EC-AE03-E35DF466DFA1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>
                <a:off x="8677860" y="1455501"/>
                <a:ext cx="4432" cy="117107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A3A49CD5-2787-4840-9A18-AEB0354FAB08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>
                <a:off x="10053033" y="1455502"/>
                <a:ext cx="26390" cy="113770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E8587367-421B-40EE-BBAB-E74D91463B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1580" y="1378036"/>
                <a:ext cx="689816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30081B2-CBA4-478E-B71D-37746CE5C3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99267" y="1378036"/>
                <a:ext cx="657239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3A2485A-FCDE-4BBC-B3A8-EF5999DA94A0}"/>
                  </a:ext>
                </a:extLst>
              </p:cNvPr>
              <p:cNvCxnSpPr>
                <a:endCxn id="10" idx="0"/>
              </p:cNvCxnSpPr>
              <p:nvPr/>
            </p:nvCxnSpPr>
            <p:spPr>
              <a:xfrm flipH="1">
                <a:off x="8677860" y="658244"/>
                <a:ext cx="541637" cy="397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0663B98-7AFC-4C96-ACE9-B5354F2E6948}"/>
                  </a:ext>
                </a:extLst>
              </p:cNvPr>
              <p:cNvCxnSpPr>
                <a:endCxn id="52" idx="0"/>
              </p:cNvCxnSpPr>
              <p:nvPr/>
            </p:nvCxnSpPr>
            <p:spPr>
              <a:xfrm>
                <a:off x="9466141" y="691245"/>
                <a:ext cx="586892" cy="364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59FBEBF-AF35-4571-8C7B-77CFB72424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82292" y="2381583"/>
                <a:ext cx="218252" cy="244996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6D39D30-5DFC-4E59-B371-B71D378A0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3055" y="2407359"/>
                <a:ext cx="286368" cy="18585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2ECF553-0E82-46B6-AD90-F6CAF842B593}"/>
                </a:ext>
              </a:extLst>
            </p:cNvPr>
            <p:cNvGrpSpPr/>
            <p:nvPr/>
          </p:nvGrpSpPr>
          <p:grpSpPr>
            <a:xfrm>
              <a:off x="10338603" y="2612155"/>
              <a:ext cx="1775284" cy="2280295"/>
              <a:chOff x="8780406" y="1155333"/>
              <a:chExt cx="1775284" cy="2280295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7360AB10-0D57-4C98-8E69-2C1216071272}"/>
                  </a:ext>
                </a:extLst>
              </p:cNvPr>
              <p:cNvGrpSpPr/>
              <p:nvPr/>
            </p:nvGrpSpPr>
            <p:grpSpPr>
              <a:xfrm>
                <a:off x="9699121" y="2834198"/>
                <a:ext cx="434734" cy="418010"/>
                <a:chOff x="9699121" y="2834198"/>
                <a:chExt cx="434734" cy="418010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0CA2609-2C57-4AD6-926F-83ED308681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453DD09B-AC47-4F5E-8346-F056248A64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3473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453DD09B-AC47-4F5E-8346-F056248A64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34734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D97D067-8FBC-4AB6-8285-C934861E335E}"/>
                  </a:ext>
                </a:extLst>
              </p:cNvPr>
              <p:cNvGrpSpPr/>
              <p:nvPr/>
            </p:nvGrpSpPr>
            <p:grpSpPr>
              <a:xfrm>
                <a:off x="9447382" y="1155333"/>
                <a:ext cx="403639" cy="400111"/>
                <a:chOff x="9599067" y="1053657"/>
                <a:chExt cx="403639" cy="400111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D495EA5D-384F-4094-AB17-A09EDD4A51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FF8376E5-ACDA-45A0-9A80-C80902771E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FF8376E5-ACDA-45A0-9A80-C80902771E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393056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77611043-1402-475B-95D9-ABE61BE969BB}"/>
                  </a:ext>
                </a:extLst>
              </p:cNvPr>
              <p:cNvGrpSpPr/>
              <p:nvPr/>
            </p:nvGrpSpPr>
            <p:grpSpPr>
              <a:xfrm>
                <a:off x="8780406" y="1864440"/>
                <a:ext cx="400111" cy="400111"/>
                <a:chOff x="8818978" y="2482806"/>
                <a:chExt cx="400111" cy="400111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404D4CE1-7D2D-4352-A22C-C5B7AD1D39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D60947F1-C026-41D1-9C75-AA8A21FE32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D60947F1-C026-41D1-9C75-AA8A21FE3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20D1E94-0E04-4794-AA78-9586F67BAAA0}"/>
                  </a:ext>
                </a:extLst>
              </p:cNvPr>
              <p:cNvGrpSpPr/>
              <p:nvPr/>
            </p:nvGrpSpPr>
            <p:grpSpPr>
              <a:xfrm>
                <a:off x="9118097" y="2834198"/>
                <a:ext cx="434734" cy="418010"/>
                <a:chOff x="9747188" y="3354258"/>
                <a:chExt cx="434734" cy="418010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91FE7CF-1F46-487C-8ECD-73ECE3D8DF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DBB9F87-2A9F-4256-8F6A-05773FF111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3473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DBB9F87-2A9F-4256-8F6A-05773FF111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3473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90DEC319-6522-4F32-8573-B0A5DA7B8674}"/>
                  </a:ext>
                </a:extLst>
              </p:cNvPr>
              <p:cNvGrpSpPr/>
              <p:nvPr/>
            </p:nvGrpSpPr>
            <p:grpSpPr>
              <a:xfrm>
                <a:off x="10155579" y="1864441"/>
                <a:ext cx="400111" cy="400111"/>
                <a:chOff x="8818978" y="2482806"/>
                <a:chExt cx="400111" cy="400111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5CA231D8-E426-4354-A04B-6B7CBFB465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4079F356-3BAA-4BBF-8493-60E703F78B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4079F356-3BAA-4BBF-8493-60E703F78BA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7945B07F-FE8A-4E8F-B49C-3E7B6653F5A7}"/>
                  </a:ext>
                </a:extLst>
              </p:cNvPr>
              <p:cNvCxnSpPr>
                <a:cxnSpLocks/>
                <a:stCxn id="117" idx="2"/>
              </p:cNvCxnSpPr>
              <p:nvPr/>
            </p:nvCxnSpPr>
            <p:spPr>
              <a:xfrm>
                <a:off x="8976934" y="2264550"/>
                <a:ext cx="4432" cy="117107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DE61FC05-DF85-4FFB-B180-D3F5BF61BB16}"/>
                  </a:ext>
                </a:extLst>
              </p:cNvPr>
              <p:cNvCxnSpPr>
                <a:cxnSpLocks/>
                <a:stCxn id="113" idx="2"/>
              </p:cNvCxnSpPr>
              <p:nvPr/>
            </p:nvCxnSpPr>
            <p:spPr>
              <a:xfrm>
                <a:off x="10352107" y="2264551"/>
                <a:ext cx="26390" cy="113770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90A16ACE-6288-41F1-B779-A09F54834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0654" y="2187085"/>
                <a:ext cx="689816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2BEAEB37-A828-40CC-8440-DD9E73AB7B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8341" y="2187085"/>
                <a:ext cx="657239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5D5B34F-78F8-4470-9A71-7E5EECC5116E}"/>
                  </a:ext>
                </a:extLst>
              </p:cNvPr>
              <p:cNvCxnSpPr>
                <a:endCxn id="117" idx="0"/>
              </p:cNvCxnSpPr>
              <p:nvPr/>
            </p:nvCxnSpPr>
            <p:spPr>
              <a:xfrm flipH="1">
                <a:off x="8976934" y="1467293"/>
                <a:ext cx="541637" cy="397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9DE4BE9-F64A-47AA-BC18-7BA056F958D2}"/>
                  </a:ext>
                </a:extLst>
              </p:cNvPr>
              <p:cNvCxnSpPr>
                <a:endCxn id="113" idx="0"/>
              </p:cNvCxnSpPr>
              <p:nvPr/>
            </p:nvCxnSpPr>
            <p:spPr>
              <a:xfrm>
                <a:off x="9765215" y="1500294"/>
                <a:ext cx="586892" cy="364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BA796D3-3732-45BF-B3E6-5C69B938A9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81366" y="3190632"/>
                <a:ext cx="218252" cy="244996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B8F7F3F-B521-491D-8023-04EF21A4A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2129" y="3216408"/>
                <a:ext cx="286368" cy="18585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95464F2-4C20-42BD-840C-25F8D4726634}"/>
                </a:ext>
              </a:extLst>
            </p:cNvPr>
            <p:cNvGrpSpPr/>
            <p:nvPr/>
          </p:nvGrpSpPr>
          <p:grpSpPr>
            <a:xfrm>
              <a:off x="9750628" y="4846152"/>
              <a:ext cx="554286" cy="418011"/>
              <a:chOff x="9733744" y="4017634"/>
              <a:chExt cx="554286" cy="4180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3FE880E-1940-4850-BFCD-C74D6923852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3FE880E-1940-4850-BFCD-C74D692385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11CF9AA-652F-4709-BB2E-3437E85C43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3EC3500-6502-4E9F-9E34-CAF4ADC61D87}"/>
                </a:ext>
              </a:extLst>
            </p:cNvPr>
            <p:cNvGrpSpPr/>
            <p:nvPr/>
          </p:nvGrpSpPr>
          <p:grpSpPr>
            <a:xfrm>
              <a:off x="8373091" y="4856458"/>
              <a:ext cx="554286" cy="418011"/>
              <a:chOff x="9733744" y="4017634"/>
              <a:chExt cx="554286" cy="4180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2909A3F0-306A-4C28-BB4D-A1F0B1DB240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2909A3F0-306A-4C28-BB4D-A1F0B1DB24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53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681CC20-A763-49F7-8178-EEF4FD17A8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B9C924B-6A05-4A44-B270-E64F6B14B639}"/>
                </a:ext>
              </a:extLst>
            </p:cNvPr>
            <p:cNvGrpSpPr/>
            <p:nvPr/>
          </p:nvGrpSpPr>
          <p:grpSpPr>
            <a:xfrm>
              <a:off x="10420740" y="2085294"/>
              <a:ext cx="434734" cy="418010"/>
              <a:chOff x="9699121" y="2834198"/>
              <a:chExt cx="434734" cy="418010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1A05C255-0CD3-4092-918A-E2B6A83F6C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33744" y="285209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8AB97CE8-11D0-48B3-AE73-995AC7C1EA53}"/>
                      </a:ext>
                    </a:extLst>
                  </p:cNvPr>
                  <p:cNvSpPr txBox="1"/>
                  <p:nvPr/>
                </p:nvSpPr>
                <p:spPr>
                  <a:xfrm>
                    <a:off x="9699121" y="2834198"/>
                    <a:ext cx="43473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8AB97CE8-11D0-48B3-AE73-995AC7C1EA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99121" y="2834198"/>
                    <a:ext cx="434734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A675B01-3CD9-45FA-85D6-2E01EAEBB490}"/>
                </a:ext>
              </a:extLst>
            </p:cNvPr>
            <p:cNvGrpSpPr/>
            <p:nvPr/>
          </p:nvGrpSpPr>
          <p:grpSpPr>
            <a:xfrm>
              <a:off x="10007518" y="381950"/>
              <a:ext cx="403639" cy="400111"/>
              <a:chOff x="9599067" y="1053657"/>
              <a:chExt cx="403639" cy="400111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48DADD5-AB27-462E-805E-19FAEB66E2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9067" y="10536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FEC3A1E6-2F59-4C0B-82F8-69317273F0F5}"/>
                      </a:ext>
                    </a:extLst>
                  </p:cNvPr>
                  <p:cNvSpPr txBox="1"/>
                  <p:nvPr/>
                </p:nvSpPr>
                <p:spPr>
                  <a:xfrm>
                    <a:off x="9609650" y="1053658"/>
                    <a:ext cx="39305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FEC3A1E6-2F59-4C0B-82F8-69317273F0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9650" y="1053658"/>
                    <a:ext cx="393056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A690B28-B27B-48DB-92D8-4A769CE5D418}"/>
                </a:ext>
              </a:extLst>
            </p:cNvPr>
            <p:cNvGrpSpPr/>
            <p:nvPr/>
          </p:nvGrpSpPr>
          <p:grpSpPr>
            <a:xfrm>
              <a:off x="9087552" y="1021737"/>
              <a:ext cx="400111" cy="400111"/>
              <a:chOff x="8818978" y="2482806"/>
              <a:chExt cx="400111" cy="400111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93BC9319-D3FA-47AD-9506-87E778C7D3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6326CFBD-2BD4-454F-B85F-87D07079207C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6326CFBD-2BD4-454F-B85F-87D0707920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62E598D-65AA-4096-9F9E-731BC5F46139}"/>
                </a:ext>
              </a:extLst>
            </p:cNvPr>
            <p:cNvGrpSpPr/>
            <p:nvPr/>
          </p:nvGrpSpPr>
          <p:grpSpPr>
            <a:xfrm>
              <a:off x="9670375" y="2052157"/>
              <a:ext cx="434734" cy="418010"/>
              <a:chOff x="9747188" y="3354258"/>
              <a:chExt cx="434734" cy="418010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E43DB38E-C1FD-4838-81B1-9B90FA56C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81811" y="33721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7163C7F5-CB7E-4148-8217-363C2C196E26}"/>
                      </a:ext>
                    </a:extLst>
                  </p:cNvPr>
                  <p:cNvSpPr txBox="1"/>
                  <p:nvPr/>
                </p:nvSpPr>
                <p:spPr>
                  <a:xfrm>
                    <a:off x="9747188" y="3354258"/>
                    <a:ext cx="43473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7163C7F5-CB7E-4148-8217-363C2C196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7188" y="3354258"/>
                    <a:ext cx="434734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6A62F91-E449-498B-8B98-D5BA7EBA6AD7}"/>
                </a:ext>
              </a:extLst>
            </p:cNvPr>
            <p:cNvGrpSpPr/>
            <p:nvPr/>
          </p:nvGrpSpPr>
          <p:grpSpPr>
            <a:xfrm>
              <a:off x="10995111" y="1027184"/>
              <a:ext cx="400111" cy="400111"/>
              <a:chOff x="8818978" y="2482806"/>
              <a:chExt cx="400111" cy="400111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678BBACC-E678-4CAB-AF3C-43DCC611B0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C6BD414A-FAB3-4931-9644-11AA644AB055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C6BD414A-FAB3-4931-9644-11AA644AB0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D80CBA5-A533-46F1-800C-B0DAF28981F7}"/>
                </a:ext>
              </a:extLst>
            </p:cNvPr>
            <p:cNvCxnSpPr>
              <a:cxnSpLocks/>
              <a:stCxn id="148" idx="2"/>
            </p:cNvCxnSpPr>
            <p:nvPr/>
          </p:nvCxnSpPr>
          <p:spPr>
            <a:xfrm>
              <a:off x="9284080" y="1421847"/>
              <a:ext cx="4432" cy="117107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ECAB17-DB95-4A53-9C3B-A08510273D3C}"/>
                </a:ext>
              </a:extLst>
            </p:cNvPr>
            <p:cNvCxnSpPr>
              <a:cxnSpLocks/>
              <a:stCxn id="144" idx="2"/>
              <a:endCxn id="119" idx="0"/>
            </p:cNvCxnSpPr>
            <p:nvPr/>
          </p:nvCxnSpPr>
          <p:spPr>
            <a:xfrm>
              <a:off x="11191639" y="1427294"/>
              <a:ext cx="21051" cy="118486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C22AD1EB-32C5-4CAD-8F0C-9C6448213E4B}"/>
                </a:ext>
              </a:extLst>
            </p:cNvPr>
            <p:cNvCxnSpPr>
              <a:cxnSpLocks/>
            </p:cNvCxnSpPr>
            <p:nvPr/>
          </p:nvCxnSpPr>
          <p:spPr>
            <a:xfrm>
              <a:off x="9456605" y="1366176"/>
              <a:ext cx="1021561" cy="743701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FFE35A16-B0DC-4FB0-AC96-97CB6B7714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7243" y="1373360"/>
              <a:ext cx="1013919" cy="765306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67D933F-B271-4A10-B058-73CF9EBCD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52906" y="699093"/>
              <a:ext cx="586294" cy="409417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E200DC5-5666-4BCA-AE63-4B8DDD50138B}"/>
                </a:ext>
              </a:extLst>
            </p:cNvPr>
            <p:cNvCxnSpPr>
              <a:cxnSpLocks/>
            </p:cNvCxnSpPr>
            <p:nvPr/>
          </p:nvCxnSpPr>
          <p:spPr>
            <a:xfrm>
              <a:off x="10357831" y="684372"/>
              <a:ext cx="665928" cy="402322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C7C3EF9-6FF1-40C2-BFE2-6EE4F4EC4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2282" y="2404795"/>
              <a:ext cx="243218" cy="229677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88CED8E-7399-454F-8EE6-29D86A37C824}"/>
                </a:ext>
              </a:extLst>
            </p:cNvPr>
            <p:cNvCxnSpPr>
              <a:cxnSpLocks/>
            </p:cNvCxnSpPr>
            <p:nvPr/>
          </p:nvCxnSpPr>
          <p:spPr>
            <a:xfrm>
              <a:off x="10804551" y="2409697"/>
              <a:ext cx="266611" cy="183228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351D1B2-7203-4F95-86DE-062F0EC499D3}"/>
                </a:ext>
              </a:extLst>
            </p:cNvPr>
            <p:cNvGrpSpPr/>
            <p:nvPr/>
          </p:nvGrpSpPr>
          <p:grpSpPr>
            <a:xfrm>
              <a:off x="11633161" y="4838557"/>
              <a:ext cx="554286" cy="418011"/>
              <a:chOff x="9733744" y="4017634"/>
              <a:chExt cx="554286" cy="4180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686EF598-FDF7-4206-BF57-B0CE5B355382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686EF598-FDF7-4206-BF57-B0CE5B355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3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5292180-DBD3-46FA-9A79-AA6286C5A3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898D0F0-60CE-4D1C-83A3-F5FB43783543}"/>
                </a:ext>
              </a:extLst>
            </p:cNvPr>
            <p:cNvGrpSpPr/>
            <p:nvPr/>
          </p:nvGrpSpPr>
          <p:grpSpPr>
            <a:xfrm>
              <a:off x="10287059" y="4858389"/>
              <a:ext cx="554286" cy="418011"/>
              <a:chOff x="9733744" y="4017634"/>
              <a:chExt cx="554286" cy="4180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31ECCE96-7BB7-403B-8D61-F434C2B4D4C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31ECCE96-7BB7-403B-8D61-F434C2B4D4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62EB8672-6D62-4ACF-A77D-CC685CD59D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D4EB311C-3504-4A43-BAFC-7C33F2193595}"/>
              </a:ext>
            </a:extLst>
          </p:cNvPr>
          <p:cNvSpPr txBox="1"/>
          <p:nvPr/>
        </p:nvSpPr>
        <p:spPr>
          <a:xfrm>
            <a:off x="4755434" y="5465572"/>
            <a:ext cx="3617657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Complexity class </a:t>
            </a:r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dirty="0">
                <a:solidFill>
                  <a:srgbClr val="0070C0"/>
                </a:solidFill>
              </a:rPr>
              <a:t>/poly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3BB82D-2A71-4410-B702-7B41E4F3569D}"/>
              </a:ext>
            </a:extLst>
          </p:cNvPr>
          <p:cNvGrpSpPr/>
          <p:nvPr/>
        </p:nvGrpSpPr>
        <p:grpSpPr>
          <a:xfrm>
            <a:off x="8517783" y="5237030"/>
            <a:ext cx="3543075" cy="369426"/>
            <a:chOff x="8531267" y="5357756"/>
            <a:chExt cx="3543075" cy="3694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5BF9D2-0157-41DE-A998-17C4A32BB09B}"/>
                </a:ext>
              </a:extLst>
            </p:cNvPr>
            <p:cNvSpPr txBox="1"/>
            <p:nvPr/>
          </p:nvSpPr>
          <p:spPr>
            <a:xfrm>
              <a:off x="8531267" y="5357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C60E918-CC2A-4A31-85ED-5E8CAABB587B}"/>
                </a:ext>
              </a:extLst>
            </p:cNvPr>
            <p:cNvSpPr txBox="1"/>
            <p:nvPr/>
          </p:nvSpPr>
          <p:spPr>
            <a:xfrm>
              <a:off x="9896016" y="53577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A9DFC03-0D72-458B-9DAF-73D32EB28D3A}"/>
                </a:ext>
              </a:extLst>
            </p:cNvPr>
            <p:cNvSpPr txBox="1"/>
            <p:nvPr/>
          </p:nvSpPr>
          <p:spPr>
            <a:xfrm>
              <a:off x="10455363" y="53577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531F4EC-C949-46DF-8BCD-9B0D7C81A4A7}"/>
                </a:ext>
              </a:extLst>
            </p:cNvPr>
            <p:cNvSpPr txBox="1"/>
            <p:nvPr/>
          </p:nvSpPr>
          <p:spPr>
            <a:xfrm>
              <a:off x="11772656" y="53577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728FEF-2417-4704-A21C-68E40A9687FA}"/>
              </a:ext>
            </a:extLst>
          </p:cNvPr>
          <p:cNvGrpSpPr/>
          <p:nvPr/>
        </p:nvGrpSpPr>
        <p:grpSpPr>
          <a:xfrm>
            <a:off x="8928184" y="4663148"/>
            <a:ext cx="2692072" cy="418161"/>
            <a:chOff x="8928184" y="4663148"/>
            <a:chExt cx="2692072" cy="41816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F3EFC35-B4CA-4B69-AC95-3C860082D77C}"/>
                </a:ext>
              </a:extLst>
            </p:cNvPr>
            <p:cNvSpPr txBox="1"/>
            <p:nvPr/>
          </p:nvSpPr>
          <p:spPr>
            <a:xfrm>
              <a:off x="8928184" y="46631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F24B3C6-AB5F-4C20-8C20-CA2E3361B707}"/>
                </a:ext>
              </a:extLst>
            </p:cNvPr>
            <p:cNvSpPr txBox="1"/>
            <p:nvPr/>
          </p:nvSpPr>
          <p:spPr>
            <a:xfrm>
              <a:off x="9447421" y="46631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17612D8-EE19-43BF-A045-1A4C2D30AEDA}"/>
                </a:ext>
              </a:extLst>
            </p:cNvPr>
            <p:cNvSpPr txBox="1"/>
            <p:nvPr/>
          </p:nvSpPr>
          <p:spPr>
            <a:xfrm>
              <a:off x="10779893" y="46947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4D9A577-F24B-476E-9CAF-5C31B4BBB411}"/>
                </a:ext>
              </a:extLst>
            </p:cNvPr>
            <p:cNvSpPr txBox="1"/>
            <p:nvPr/>
          </p:nvSpPr>
          <p:spPr>
            <a:xfrm>
              <a:off x="11318570" y="47119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AD782-C87A-49C6-9F55-3BF86B6A7324}"/>
              </a:ext>
            </a:extLst>
          </p:cNvPr>
          <p:cNvGrpSpPr/>
          <p:nvPr/>
        </p:nvGrpSpPr>
        <p:grpSpPr>
          <a:xfrm>
            <a:off x="8871582" y="3318441"/>
            <a:ext cx="2805826" cy="387023"/>
            <a:chOff x="8871582" y="3318441"/>
            <a:chExt cx="2805826" cy="387023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962B352-2CC7-463D-919F-131FAE7AFE7A}"/>
                </a:ext>
              </a:extLst>
            </p:cNvPr>
            <p:cNvSpPr txBox="1"/>
            <p:nvPr/>
          </p:nvSpPr>
          <p:spPr>
            <a:xfrm>
              <a:off x="8871582" y="33212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F1F5DAE-C274-46F7-9756-21587193D20A}"/>
                </a:ext>
              </a:extLst>
            </p:cNvPr>
            <p:cNvSpPr txBox="1"/>
            <p:nvPr/>
          </p:nvSpPr>
          <p:spPr>
            <a:xfrm>
              <a:off x="9499138" y="33361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E308469-86AA-4B21-9B3D-7A65CF53CBB1}"/>
                </a:ext>
              </a:extLst>
            </p:cNvPr>
            <p:cNvSpPr txBox="1"/>
            <p:nvPr/>
          </p:nvSpPr>
          <p:spPr>
            <a:xfrm>
              <a:off x="10774144" y="33212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7EA291C-B3B0-46E6-B411-86F52B871D94}"/>
                </a:ext>
              </a:extLst>
            </p:cNvPr>
            <p:cNvSpPr txBox="1"/>
            <p:nvPr/>
          </p:nvSpPr>
          <p:spPr>
            <a:xfrm>
              <a:off x="11375722" y="33184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44D84B-75A7-4BFC-91F9-370DC566AA1B}"/>
              </a:ext>
            </a:extLst>
          </p:cNvPr>
          <p:cNvGrpSpPr/>
          <p:nvPr/>
        </p:nvGrpSpPr>
        <p:grpSpPr>
          <a:xfrm>
            <a:off x="8726337" y="2592925"/>
            <a:ext cx="3023595" cy="390388"/>
            <a:chOff x="8726337" y="2592925"/>
            <a:chExt cx="3023595" cy="390388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A24AE8D-932A-49A8-AF97-89966A152A50}"/>
                </a:ext>
              </a:extLst>
            </p:cNvPr>
            <p:cNvSpPr txBox="1"/>
            <p:nvPr/>
          </p:nvSpPr>
          <p:spPr>
            <a:xfrm>
              <a:off x="11448246" y="26139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6A60FAB-1CD1-42B4-B783-CBEB9658BA70}"/>
                </a:ext>
              </a:extLst>
            </p:cNvPr>
            <p:cNvSpPr txBox="1"/>
            <p:nvPr/>
          </p:nvSpPr>
          <p:spPr>
            <a:xfrm>
              <a:off x="8726337" y="2592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92807-E2A4-411A-9BAC-8EA5BE93A572}"/>
              </a:ext>
            </a:extLst>
          </p:cNvPr>
          <p:cNvGrpSpPr/>
          <p:nvPr/>
        </p:nvGrpSpPr>
        <p:grpSpPr>
          <a:xfrm>
            <a:off x="9753212" y="2508483"/>
            <a:ext cx="1068090" cy="369332"/>
            <a:chOff x="9753212" y="2508483"/>
            <a:chExt cx="1068090" cy="369332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EEBA713-0668-4BA2-B0C8-C4FC55B6D3E2}"/>
                </a:ext>
              </a:extLst>
            </p:cNvPr>
            <p:cNvSpPr txBox="1"/>
            <p:nvPr/>
          </p:nvSpPr>
          <p:spPr>
            <a:xfrm>
              <a:off x="9753212" y="2508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BF8B16D-1E21-4899-A758-AD8B25438387}"/>
                </a:ext>
              </a:extLst>
            </p:cNvPr>
            <p:cNvSpPr txBox="1"/>
            <p:nvPr/>
          </p:nvSpPr>
          <p:spPr>
            <a:xfrm>
              <a:off x="10519616" y="2508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E05FA4-5DDF-4FE5-A84D-99B4D34C965F}"/>
              </a:ext>
            </a:extLst>
          </p:cNvPr>
          <p:cNvGrpSpPr/>
          <p:nvPr/>
        </p:nvGrpSpPr>
        <p:grpSpPr>
          <a:xfrm>
            <a:off x="9525474" y="1046348"/>
            <a:ext cx="1455780" cy="374371"/>
            <a:chOff x="9525474" y="1046348"/>
            <a:chExt cx="1455780" cy="374371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8AFB4EF-F57D-4D4F-AF3E-DF3665B2BF45}"/>
                </a:ext>
              </a:extLst>
            </p:cNvPr>
            <p:cNvSpPr txBox="1"/>
            <p:nvPr/>
          </p:nvSpPr>
          <p:spPr>
            <a:xfrm>
              <a:off x="9525474" y="10463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8294204-AADA-479B-BFE8-7C251EC64AB8}"/>
                </a:ext>
              </a:extLst>
            </p:cNvPr>
            <p:cNvSpPr txBox="1"/>
            <p:nvPr/>
          </p:nvSpPr>
          <p:spPr>
            <a:xfrm>
              <a:off x="10679568" y="10513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BD38F441-E366-409F-B206-D8CB9B1630C1}"/>
              </a:ext>
            </a:extLst>
          </p:cNvPr>
          <p:cNvSpPr txBox="1"/>
          <p:nvPr/>
        </p:nvSpPr>
        <p:spPr>
          <a:xfrm>
            <a:off x="10472458" y="3843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2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8EF9-6119-44DE-9AA7-D8269544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of ACC</a:t>
            </a:r>
            <a:r>
              <a:rPr lang="en-US" baseline="30000" dirty="0"/>
              <a:t>0</a:t>
            </a:r>
            <a:r>
              <a:rPr lang="en-US" dirty="0"/>
              <a:t>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39F1F-DDB8-490B-8A78-17C92C918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028700"/>
                <a:ext cx="11087101" cy="51435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Razborov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Smolensky</a:t>
                </a:r>
                <a:r>
                  <a:rPr lang="en-US" sz="2400" dirty="0"/>
                  <a:t>):  For distinct primes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∉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].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/>
                  <a:t>Corollary:</a:t>
                </a:r>
                <a:r>
                  <a:rPr lang="en-US" sz="2400" dirty="0"/>
                  <a:t> Majority does not have polynomial size </a:t>
                </a:r>
                <a:r>
                  <a:rPr lang="en-US" dirty="0">
                    <a:solidFill>
                      <a:srgbClr val="C0000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] </a:t>
                </a:r>
                <a:r>
                  <a:rPr lang="en-US" sz="2400" dirty="0"/>
                  <a:t>circuits for prime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Lower bounds have only slightly weaker dependence on depth than </a:t>
                </a: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sz="2400" dirty="0">
                    <a:solidFill>
                      <a:srgbClr val="0070C0"/>
                    </a:solidFill>
                  </a:rPr>
                  <a:t> bounds.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Theorem </a:t>
                </a:r>
                <a:r>
                  <a:rPr lang="en-US" sz="2400" dirty="0"/>
                  <a:t>(Williams):  </a:t>
                </a:r>
                <a:r>
                  <a:rPr lang="en-US" dirty="0">
                    <a:solidFill>
                      <a:srgbClr val="C00000"/>
                    </a:solidFill>
                  </a:rPr>
                  <a:t>NEXP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ACC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/>
                  <a:t>   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 (Murray, Williams): </a:t>
                </a:r>
                <a:r>
                  <a:rPr lang="en-US" dirty="0">
                    <a:solidFill>
                      <a:srgbClr val="C00000"/>
                    </a:solidFill>
                  </a:rPr>
                  <a:t>NQP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ACC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/>
                  <a:t>    (</a:t>
                </a:r>
                <a:r>
                  <a:rPr lang="en-US" dirty="0">
                    <a:solidFill>
                      <a:srgbClr val="0070C0"/>
                    </a:solidFill>
                  </a:rPr>
                  <a:t>NQP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= nondeterministic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time.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1100" b="1" dirty="0"/>
              </a:p>
              <a:p>
                <a:pPr marL="0" indent="0">
                  <a:buNone/>
                </a:pPr>
                <a:r>
                  <a:rPr lang="en-US" sz="2400" b="1" dirty="0"/>
                  <a:t>Open: </a:t>
                </a:r>
                <a:r>
                  <a:rPr lang="en-US" dirty="0"/>
                  <a:t>Is </a:t>
                </a:r>
                <a:r>
                  <a:rPr lang="en-US" sz="2400" b="1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NP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AC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>
                    <a:solidFill>
                      <a:srgbClr val="C00000"/>
                    </a:solidFill>
                  </a:rPr>
                  <a:t>[6]</a:t>
                </a:r>
                <a:r>
                  <a:rPr lang="en-US" dirty="0"/>
                  <a:t>?	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39F1F-DDB8-490B-8A78-17C92C918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028700"/>
                <a:ext cx="11087101" cy="5143537"/>
              </a:xfrm>
              <a:blipFill>
                <a:blip r:embed="rId2"/>
                <a:stretch>
                  <a:fillRect l="-825" t="-2133" r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547F41-ADA9-4BF5-AFAD-A6BC2E86B081}"/>
              </a:ext>
            </a:extLst>
          </p:cNvPr>
          <p:cNvSpPr txBox="1"/>
          <p:nvPr/>
        </p:nvSpPr>
        <p:spPr>
          <a:xfrm>
            <a:off x="10069287" y="922564"/>
            <a:ext cx="164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also prime powers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954E-5793-4FC5-8F08-E75185F6B17F}"/>
              </a:ext>
            </a:extLst>
          </p:cNvPr>
          <p:cNvSpPr txBox="1"/>
          <p:nvPr/>
        </p:nvSpPr>
        <p:spPr>
          <a:xfrm>
            <a:off x="1934934" y="1524316"/>
            <a:ext cx="3258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Method: 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8076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F7F0-3F43-4D58-92F8-7FA13902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31177-5B33-4249-9CE2-57B9460FF4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1095265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rgbClr val="0070C0"/>
                    </a:solidFill>
                  </a:rPr>
                  <a:t>TC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= </a:t>
                </a:r>
                <a:r>
                  <a:rPr lang="en-US" sz="2400" dirty="0"/>
                  <a:t>constant-depth circuits with unbounded fan-in </a:t>
                </a:r>
                <a:r>
                  <a:rPr lang="en-US" sz="2400" i="1" dirty="0"/>
                  <a:t>majority </a:t>
                </a:r>
                <a:r>
                  <a:rPr lang="en-US" sz="2400" dirty="0"/>
                  <a:t>or</a:t>
                </a:r>
                <a:r>
                  <a:rPr lang="en-US" sz="2400" i="1" dirty="0"/>
                  <a:t> threshold</a:t>
                </a:r>
                <a:r>
                  <a:rPr lang="en-US" sz="2400" dirty="0"/>
                  <a:t> gates</a:t>
                </a:r>
                <a:r>
                  <a:rPr lang="en-US" dirty="0"/>
                  <a:t> </a:t>
                </a:r>
                <a:r>
                  <a:rPr lang="en-US" sz="2400" dirty="0"/>
                  <a:t>	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𝑴𝒂𝒋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𝑻𝒉𝒓𝒆𝒔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 (Goldman-</a:t>
                </a:r>
                <a:r>
                  <a:rPr lang="en-US" sz="2400" dirty="0" err="1"/>
                  <a:t>Hastad</a:t>
                </a:r>
                <a:r>
                  <a:rPr lang="en-US" sz="2400" dirty="0"/>
                  <a:t>-</a:t>
                </a:r>
                <a:r>
                  <a:rPr lang="en-US" sz="2400" dirty="0" err="1"/>
                  <a:t>Razborov</a:t>
                </a:r>
                <a:r>
                  <a:rPr lang="en-US" sz="2400" dirty="0"/>
                  <a:t>):  Can convert depth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circuit with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𝑻𝒉𝒓𝒆𝒔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lang="en-US" sz="2400" dirty="0"/>
                  <a:t>  	                    gates to depth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with 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𝑴𝒂𝒋</m:t>
                    </m:r>
                  </m:oMath>
                </a14:m>
                <a:r>
                  <a:rPr lang="en-US" sz="2400" dirty="0"/>
                  <a:t> gates keeping polynomial-size. 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        </a:t>
                </a:r>
                <a:r>
                  <a:rPr lang="en-US" sz="3200" dirty="0">
                    <a:solidFill>
                      <a:srgbClr val="0070C0"/>
                    </a:solidFill>
                  </a:rPr>
                  <a:t>AC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AC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sz="3200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]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70C0"/>
                        </a:solidFill>
                      </a:rPr>
                      <m:t>AC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rgbClr val="0070C0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3200" baseline="30000" dirty="0">
                        <a:solidFill>
                          <a:srgbClr val="0070C0"/>
                        </a:solidFill>
                      </a:rPr>
                      <m:t>0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TC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NC</a:t>
                </a:r>
                <a:r>
                  <a:rPr lang="en-US" sz="3200" baseline="30000" dirty="0">
                    <a:solidFill>
                      <a:srgbClr val="0070C0"/>
                    </a:solidFill>
                  </a:rPr>
                  <a:t>1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7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TC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circuits model standard neural nets that use </a:t>
                </a:r>
                <a:r>
                  <a:rPr lang="en-US" sz="2400" dirty="0" err="1"/>
                  <a:t>ReLU</a:t>
                </a:r>
                <a:r>
                  <a:rPr lang="en-US" sz="2400" dirty="0"/>
                  <a:t> and other related gates.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31177-5B33-4249-9CE2-57B9460FF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1095265" cy="5200045"/>
              </a:xfrm>
              <a:blipFill>
                <a:blip r:embed="rId2"/>
                <a:stretch>
                  <a:fillRect l="-1374" t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9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08FD-D01C-4A94-96F0-52F75211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Threshold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32F21-6F44-4366-B7A9-04C9BA3AF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9405257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Exponential lower bounds are known for Inner-Product mod 2</a:t>
                </a:r>
              </a:p>
              <a:p>
                <a:pPr lvl="1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𝑴𝒂𝒋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𝑻𝒉𝒓𝒆𝒔𝒉</m:t>
                    </m:r>
                  </m:oMath>
                </a14:m>
                <a:r>
                  <a:rPr lang="en-US" dirty="0"/>
                  <a:t> circuits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Hajnal-Maass-Pudlak-Szegedy-Turan</a:t>
                </a:r>
                <a:r>
                  <a:rPr lang="en-US" sz="2000" dirty="0"/>
                  <a:t>)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TC</a:t>
                </a:r>
                <a:r>
                  <a:rPr lang="en-US" sz="24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circuits with 2 levels: top level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𝑴𝒂𝒋</m:t>
                    </m:r>
                  </m:oMath>
                </a14:m>
                <a:r>
                  <a:rPr lang="en-US" dirty="0"/>
                  <a:t> gate, bottom level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𝑻𝒉𝒓𝒆𝒔𝒉</m:t>
                    </m:r>
                  </m:oMath>
                </a14:m>
                <a:r>
                  <a:rPr lang="en-US" dirty="0"/>
                  <a:t> gates </a:t>
                </a:r>
              </a:p>
              <a:p>
                <a:pPr lvl="2"/>
                <a:r>
                  <a:rPr lang="en-US" dirty="0"/>
                  <a:t>Method:  Correlation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𝑻𝒉𝒓𝒆𝒔𝒉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𝑴𝒂𝒋</m:t>
                    </m:r>
                  </m:oMath>
                </a14:m>
                <a:r>
                  <a:rPr lang="en-US" dirty="0"/>
                  <a:t> circuits (</a:t>
                </a:r>
                <a:r>
                  <a:rPr lang="en-US" sz="2000" dirty="0"/>
                  <a:t>Forster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TC</a:t>
                </a:r>
                <a:r>
                  <a:rPr lang="en-US" sz="24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circuits with 2 levels: top level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𝑻𝒉𝒓𝒆𝒔𝒉</m:t>
                    </m:r>
                  </m:oMath>
                </a14:m>
                <a:r>
                  <a:rPr lang="en-US" dirty="0"/>
                  <a:t> gate, bottom level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𝑴𝒂𝒋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gates</a:t>
                </a:r>
              </a:p>
              <a:p>
                <a:pPr lvl="2"/>
                <a:r>
                  <a:rPr lang="en-US" dirty="0"/>
                  <a:t>Method: Sign-rank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Open</a:t>
                </a:r>
                <a:r>
                  <a:rPr lang="en-US" dirty="0"/>
                  <a:t>: Lower bounds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𝑻𝒉𝒓𝒆𝒔𝒉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𝑻𝒉𝒓𝒆𝒔𝒉</m:t>
                    </m:r>
                  </m:oMath>
                </a14:m>
                <a:r>
                  <a:rPr lang="en-US" dirty="0"/>
                  <a:t> circuits?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32F21-6F44-4366-B7A9-04C9BA3AF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9405257" cy="5200045"/>
              </a:xfrm>
              <a:blipFill>
                <a:blip r:embed="rId2"/>
                <a:stretch>
                  <a:fillRect l="-1296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879C4B-D8F8-4147-9142-ABB1D6FD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</a:t>
            </a:r>
            <a:r>
              <a:rPr lang="en-US" baseline="30000" dirty="0"/>
              <a:t>0</a:t>
            </a:r>
            <a:r>
              <a:rPr lang="en-US" dirty="0"/>
              <a:t> circuit lower bounds</a:t>
            </a:r>
          </a:p>
        </p:txBody>
      </p:sp>
    </p:spTree>
    <p:extLst>
      <p:ext uri="{BB962C8B-B14F-4D97-AF65-F5344CB8AC3E}">
        <p14:creationId xmlns:p14="http://schemas.microsoft.com/office/powerpoint/2010/main" val="241167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of AC</a:t>
            </a:r>
            <a:r>
              <a:rPr lang="en-US" baseline="30000" dirty="0"/>
              <a:t>0</a:t>
            </a:r>
            <a:r>
              <a:rPr lang="en-US" dirty="0"/>
              <a:t>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8428723" cy="520004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Theorem </a:t>
                </a:r>
                <a:r>
                  <a:rPr lang="en-US" sz="2400" dirty="0">
                    <a:solidFill>
                      <a:prstClr val="black"/>
                    </a:solidFill>
                  </a:rPr>
                  <a:t>(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Furst</a:t>
                </a:r>
                <a:r>
                  <a:rPr lang="en-US" sz="2400" dirty="0">
                    <a:solidFill>
                      <a:prstClr val="black"/>
                    </a:solidFill>
                  </a:rPr>
                  <a:t>-Saxe-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Sipser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Ajtai</a:t>
                </a:r>
                <a:r>
                  <a:rPr lang="en-US" sz="2400" dirty="0">
                    <a:solidFill>
                      <a:prstClr val="black"/>
                    </a:solidFill>
                  </a:rPr>
                  <a:t>)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: </a:t>
                </a:r>
                <a:r>
                  <a:rPr lang="en-US" sz="2400" dirty="0">
                    <a:solidFill>
                      <a:prstClr val="black"/>
                    </a:solidFill>
                  </a:rPr>
                  <a:t>Parity on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bits is not in </a:t>
                </a:r>
                <a:r>
                  <a:rPr lang="en-US" dirty="0">
                    <a:solidFill>
                      <a:srgbClr val="0070C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0</a:t>
                </a:r>
                <a:endParaRPr lang="en-US" sz="2400" b="1" dirty="0">
                  <a:solidFill>
                    <a:prstClr val="black"/>
                  </a:solidFill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sz="2400" b="1" dirty="0"/>
                  <a:t>Proof idea:</a:t>
                </a:r>
                <a:r>
                  <a:rPr lang="en-US" sz="2400" dirty="0"/>
                  <a:t> Restrictions easily simplify unbounded fan-in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gates  	        but not Parity.   “Switching Lemmas”.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Recall restrictions:</a:t>
                </a:r>
              </a:p>
              <a:p>
                <a:pPr lvl="1"/>
                <a:r>
                  <a:rPr lang="en-US" sz="2000" dirty="0"/>
                  <a:t>Partial assignment </a:t>
                </a:r>
                <a:r>
                  <a:rPr lang="el-GR" sz="20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000" dirty="0"/>
                  <a:t>on </a:t>
                </a:r>
                <a:r>
                  <a:rPr lang="en-US" sz="20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/>
                  <a:t>: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,∗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2"/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1" dirty="0"/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Vars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unassigned variables left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Vars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by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Vars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Vars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8428723" cy="5200045"/>
              </a:xfrm>
              <a:blipFill>
                <a:blip r:embed="rId2"/>
                <a:stretch>
                  <a:fillRect l="-1085" t="-1874" r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2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Circuit lower bounds via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9290603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show lower bound for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choose family/distribution on restrictions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dirty="0"/>
                  <a:t> and show that:</a:t>
                </a:r>
              </a:p>
              <a:p>
                <a:pPr marL="514350" indent="-514350">
                  <a:lnSpc>
                    <a:spcPct val="110000"/>
                  </a:lnSpc>
                  <a:buFont typeface="+mj-lt"/>
                  <a:buAutoNum type="arabicParenR"/>
                </a:pPr>
                <a:r>
                  <a:rPr lang="en-US" dirty="0"/>
                  <a:t>For any small, shallow circuit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,     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𝑠𝑖𝑚𝑝𝑙𝑒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 is small                   </a:t>
                </a:r>
              </a:p>
              <a:p>
                <a:pPr marL="514350" indent="-514350">
                  <a:lnSpc>
                    <a:spcPct val="110000"/>
                  </a:lnSpc>
                  <a:buFont typeface="+mj-lt"/>
                  <a:buAutoNum type="arabi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𝑠𝑖𝑚𝑝𝑙𝑒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is large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𝑠𝑖𝑚𝑝𝑙𝑒</m:t>
                    </m:r>
                  </m:oMath>
                </a14:m>
                <a:r>
                  <a:rPr lang="en-US" dirty="0"/>
                  <a:t> = computed by small height </a:t>
                </a:r>
                <a:r>
                  <a:rPr lang="en-US" i="1" dirty="0"/>
                  <a:t>decision tree</a:t>
                </a:r>
              </a:p>
              <a:p>
                <a:pPr lvl="1"/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 is the smallest height of any decision tree computing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9290603" cy="5200045"/>
              </a:xfrm>
              <a:blipFill>
                <a:blip r:embed="rId2"/>
                <a:stretch>
                  <a:fillRect l="-1378" t="-2576" r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4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Decision Tree for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𝑷𝒂𝒓𝒊𝒕𝒚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79" t="-7087" b="-18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/>
          <p:cNvGrpSpPr/>
          <p:nvPr/>
        </p:nvGrpSpPr>
        <p:grpSpPr>
          <a:xfrm>
            <a:off x="169285" y="861731"/>
            <a:ext cx="8852148" cy="4652076"/>
            <a:chOff x="169285" y="861731"/>
            <a:chExt cx="8852148" cy="4652076"/>
          </a:xfrm>
        </p:grpSpPr>
        <p:cxnSp>
          <p:nvCxnSpPr>
            <p:cNvPr id="5" name="Straight Arrow Connector 4"/>
            <p:cNvCxnSpPr>
              <a:stCxn id="119" idx="3"/>
              <a:endCxn id="109" idx="7"/>
            </p:cNvCxnSpPr>
            <p:nvPr/>
          </p:nvCxnSpPr>
          <p:spPr>
            <a:xfrm flipH="1">
              <a:off x="5876370" y="2260054"/>
              <a:ext cx="699899" cy="929188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" name="Straight Arrow Connector 5"/>
            <p:cNvCxnSpPr>
              <a:stCxn id="119" idx="5"/>
              <a:endCxn id="111" idx="1"/>
            </p:cNvCxnSpPr>
            <p:nvPr/>
          </p:nvCxnSpPr>
          <p:spPr>
            <a:xfrm>
              <a:off x="6858825" y="2260054"/>
              <a:ext cx="799878" cy="90472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7" name="Straight Arrow Connector 6"/>
            <p:cNvCxnSpPr>
              <a:stCxn id="111" idx="3"/>
              <a:endCxn id="99" idx="0"/>
            </p:cNvCxnSpPr>
            <p:nvPr/>
          </p:nvCxnSpPr>
          <p:spPr>
            <a:xfrm flipH="1">
              <a:off x="7481793" y="3433979"/>
              <a:ext cx="176910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8" name="Straight Arrow Connector 7"/>
            <p:cNvCxnSpPr>
              <a:stCxn id="111" idx="5"/>
              <a:endCxn id="95" idx="0"/>
            </p:cNvCxnSpPr>
            <p:nvPr/>
          </p:nvCxnSpPr>
          <p:spPr>
            <a:xfrm>
              <a:off x="7941259" y="3433979"/>
              <a:ext cx="694741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9" name="Straight Arrow Connector 8"/>
            <p:cNvCxnSpPr>
              <a:stCxn id="109" idx="5"/>
              <a:endCxn id="93" idx="0"/>
            </p:cNvCxnSpPr>
            <p:nvPr/>
          </p:nvCxnSpPr>
          <p:spPr>
            <a:xfrm>
              <a:off x="5876370" y="3458444"/>
              <a:ext cx="451214" cy="70913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0" name="Straight Arrow Connector 9"/>
            <p:cNvCxnSpPr>
              <a:stCxn id="109" idx="3"/>
              <a:endCxn id="97" idx="0"/>
            </p:cNvCxnSpPr>
            <p:nvPr/>
          </p:nvCxnSpPr>
          <p:spPr>
            <a:xfrm flipH="1">
              <a:off x="5173375" y="3458444"/>
              <a:ext cx="420439" cy="70913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1" name="Straight Arrow Connector 10"/>
            <p:cNvCxnSpPr>
              <a:stCxn id="117" idx="5"/>
              <a:endCxn id="115" idx="0"/>
            </p:cNvCxnSpPr>
            <p:nvPr/>
          </p:nvCxnSpPr>
          <p:spPr>
            <a:xfrm>
              <a:off x="2582851" y="2308985"/>
              <a:ext cx="775129" cy="80003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2" name="Straight Arrow Connector 11"/>
            <p:cNvCxnSpPr>
              <a:stCxn id="117" idx="3"/>
              <a:endCxn id="113" idx="0"/>
            </p:cNvCxnSpPr>
            <p:nvPr/>
          </p:nvCxnSpPr>
          <p:spPr>
            <a:xfrm flipH="1">
              <a:off x="1136979" y="2308985"/>
              <a:ext cx="1163316" cy="80003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3" name="Straight Arrow Connector 12"/>
            <p:cNvCxnSpPr>
              <a:stCxn id="115" idx="3"/>
              <a:endCxn id="107" idx="0"/>
            </p:cNvCxnSpPr>
            <p:nvPr/>
          </p:nvCxnSpPr>
          <p:spPr>
            <a:xfrm flipH="1">
              <a:off x="2864957" y="3433979"/>
              <a:ext cx="351745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4" name="Straight Arrow Connector 13"/>
            <p:cNvCxnSpPr>
              <a:stCxn id="115" idx="5"/>
              <a:endCxn id="103" idx="0"/>
            </p:cNvCxnSpPr>
            <p:nvPr/>
          </p:nvCxnSpPr>
          <p:spPr>
            <a:xfrm>
              <a:off x="3499258" y="3433979"/>
              <a:ext cx="519908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5" name="Straight Arrow Connector 14"/>
            <p:cNvCxnSpPr>
              <a:stCxn id="113" idx="5"/>
              <a:endCxn id="101" idx="0"/>
            </p:cNvCxnSpPr>
            <p:nvPr/>
          </p:nvCxnSpPr>
          <p:spPr>
            <a:xfrm>
              <a:off x="1278257" y="3433979"/>
              <a:ext cx="432491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6" name="Straight Arrow Connector 15"/>
            <p:cNvCxnSpPr>
              <a:stCxn id="113" idx="3"/>
              <a:endCxn id="105" idx="0"/>
            </p:cNvCxnSpPr>
            <p:nvPr/>
          </p:nvCxnSpPr>
          <p:spPr>
            <a:xfrm flipH="1">
              <a:off x="556539" y="3433979"/>
              <a:ext cx="439162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169285" y="521316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6150" y="521316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3015" y="521316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9880" y="521316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36745" y="521648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03610" y="521648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0475" y="521648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37340" y="521648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04205" y="5205042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71070" y="5205042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37935" y="5205042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04800" y="5205042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71665" y="520859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38530" y="5208598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05395" y="519128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72258" y="5191285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582851" y="868845"/>
              <a:ext cx="3993418" cy="1170938"/>
              <a:chOff x="2582851" y="868845"/>
              <a:chExt cx="3993418" cy="1170938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4244057" y="868845"/>
                <a:ext cx="554286" cy="429639"/>
                <a:chOff x="4294857" y="990600"/>
                <a:chExt cx="554286" cy="429639"/>
              </a:xfrm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4372203" y="1039531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4294857" y="990600"/>
                      <a:ext cx="55428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27" name="TextBox 1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94857" y="990600"/>
                      <a:ext cx="554286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2" name="Straight Arrow Connector 121"/>
              <p:cNvCxnSpPr>
                <a:stCxn id="126" idx="3"/>
                <a:endCxn id="117" idx="7"/>
              </p:cNvCxnSpPr>
              <p:nvPr/>
            </p:nvCxnSpPr>
            <p:spPr>
              <a:xfrm flipH="1">
                <a:off x="2582851" y="1242731"/>
                <a:ext cx="1797071" cy="79705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23" name="Straight Arrow Connector 122"/>
              <p:cNvCxnSpPr>
                <a:stCxn id="126" idx="5"/>
                <a:endCxn id="119" idx="1"/>
              </p:cNvCxnSpPr>
              <p:nvPr/>
            </p:nvCxnSpPr>
            <p:spPr>
              <a:xfrm>
                <a:off x="4662478" y="1242731"/>
                <a:ext cx="1913791" cy="74812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 w="lg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3516762" y="1263203"/>
                    <a:ext cx="20678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6762" y="1263203"/>
                    <a:ext cx="206788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2353" r="-26471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5594835" y="1263203"/>
                    <a:ext cx="20678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4835" y="1263203"/>
                    <a:ext cx="206788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2353" r="-26471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stCxn id="105" idx="3"/>
              <a:endCxn id="17" idx="0"/>
            </p:cNvCxnSpPr>
            <p:nvPr/>
          </p:nvCxnSpPr>
          <p:spPr>
            <a:xfrm flipH="1">
              <a:off x="333139" y="4492535"/>
              <a:ext cx="82122" cy="72062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>
              <a:stCxn id="105" idx="5"/>
              <a:endCxn id="18" idx="0"/>
            </p:cNvCxnSpPr>
            <p:nvPr/>
          </p:nvCxnSpPr>
          <p:spPr>
            <a:xfrm>
              <a:off x="697817" y="4492535"/>
              <a:ext cx="202187" cy="72062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6" name="Straight Arrow Connector 35"/>
            <p:cNvCxnSpPr>
              <a:stCxn id="101" idx="3"/>
              <a:endCxn id="19" idx="0"/>
            </p:cNvCxnSpPr>
            <p:nvPr/>
          </p:nvCxnSpPr>
          <p:spPr>
            <a:xfrm flipH="1">
              <a:off x="1466869" y="4492535"/>
              <a:ext cx="102601" cy="72062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>
              <a:stCxn id="101" idx="5"/>
              <a:endCxn id="20" idx="0"/>
            </p:cNvCxnSpPr>
            <p:nvPr/>
          </p:nvCxnSpPr>
          <p:spPr>
            <a:xfrm>
              <a:off x="1852026" y="4492535"/>
              <a:ext cx="181708" cy="72062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8" name="Straight Arrow Connector 37"/>
            <p:cNvCxnSpPr>
              <a:stCxn id="107" idx="3"/>
              <a:endCxn id="21" idx="0"/>
            </p:cNvCxnSpPr>
            <p:nvPr/>
          </p:nvCxnSpPr>
          <p:spPr>
            <a:xfrm flipH="1">
              <a:off x="2600599" y="4492535"/>
              <a:ext cx="123080" cy="72395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39" name="Straight Arrow Connector 38"/>
            <p:cNvCxnSpPr>
              <a:stCxn id="107" idx="5"/>
              <a:endCxn id="22" idx="0"/>
            </p:cNvCxnSpPr>
            <p:nvPr/>
          </p:nvCxnSpPr>
          <p:spPr>
            <a:xfrm>
              <a:off x="3006235" y="4492535"/>
              <a:ext cx="161229" cy="72395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0" name="Straight Arrow Connector 39"/>
            <p:cNvCxnSpPr>
              <a:stCxn id="103" idx="3"/>
              <a:endCxn id="23" idx="0"/>
            </p:cNvCxnSpPr>
            <p:nvPr/>
          </p:nvCxnSpPr>
          <p:spPr>
            <a:xfrm flipH="1">
              <a:off x="3734329" y="4492535"/>
              <a:ext cx="143559" cy="72395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Straight Arrow Connector 40"/>
            <p:cNvCxnSpPr>
              <a:stCxn id="103" idx="5"/>
              <a:endCxn id="24" idx="0"/>
            </p:cNvCxnSpPr>
            <p:nvPr/>
          </p:nvCxnSpPr>
          <p:spPr>
            <a:xfrm>
              <a:off x="4160444" y="4492535"/>
              <a:ext cx="140750" cy="72395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2" name="Straight Arrow Connector 41"/>
            <p:cNvCxnSpPr>
              <a:stCxn id="97" idx="3"/>
              <a:endCxn id="25" idx="0"/>
            </p:cNvCxnSpPr>
            <p:nvPr/>
          </p:nvCxnSpPr>
          <p:spPr>
            <a:xfrm flipH="1">
              <a:off x="4868059" y="4492535"/>
              <a:ext cx="164038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>
              <a:stCxn id="97" idx="5"/>
              <a:endCxn id="26" idx="0"/>
            </p:cNvCxnSpPr>
            <p:nvPr/>
          </p:nvCxnSpPr>
          <p:spPr>
            <a:xfrm>
              <a:off x="5314653" y="4492535"/>
              <a:ext cx="120271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93" idx="3"/>
              <a:endCxn id="27" idx="0"/>
            </p:cNvCxnSpPr>
            <p:nvPr/>
          </p:nvCxnSpPr>
          <p:spPr>
            <a:xfrm flipH="1">
              <a:off x="6001789" y="4492535"/>
              <a:ext cx="184517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5" name="Straight Arrow Connector 44"/>
            <p:cNvCxnSpPr>
              <a:stCxn id="93" idx="5"/>
              <a:endCxn id="28" idx="0"/>
            </p:cNvCxnSpPr>
            <p:nvPr/>
          </p:nvCxnSpPr>
          <p:spPr>
            <a:xfrm>
              <a:off x="6468862" y="4492535"/>
              <a:ext cx="99792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6" name="Straight Arrow Connector 45"/>
            <p:cNvCxnSpPr>
              <a:stCxn id="99" idx="3"/>
              <a:endCxn id="29" idx="0"/>
            </p:cNvCxnSpPr>
            <p:nvPr/>
          </p:nvCxnSpPr>
          <p:spPr>
            <a:xfrm flipH="1">
              <a:off x="7135519" y="4492535"/>
              <a:ext cx="204996" cy="71606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7" name="Straight Arrow Connector 46"/>
            <p:cNvCxnSpPr>
              <a:stCxn id="99" idx="5"/>
              <a:endCxn id="30" idx="0"/>
            </p:cNvCxnSpPr>
            <p:nvPr/>
          </p:nvCxnSpPr>
          <p:spPr>
            <a:xfrm>
              <a:off x="7623071" y="4492535"/>
              <a:ext cx="79313" cy="71606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8" name="Straight Arrow Connector 47"/>
            <p:cNvCxnSpPr>
              <a:stCxn id="95" idx="3"/>
              <a:endCxn id="31" idx="0"/>
            </p:cNvCxnSpPr>
            <p:nvPr/>
          </p:nvCxnSpPr>
          <p:spPr>
            <a:xfrm flipH="1">
              <a:off x="8269249" y="4492535"/>
              <a:ext cx="225473" cy="69874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49" name="Straight Arrow Connector 48"/>
            <p:cNvCxnSpPr>
              <a:stCxn id="95" idx="5"/>
              <a:endCxn id="32" idx="0"/>
            </p:cNvCxnSpPr>
            <p:nvPr/>
          </p:nvCxnSpPr>
          <p:spPr>
            <a:xfrm>
              <a:off x="8777278" y="4492535"/>
              <a:ext cx="58834" cy="698750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>
              <a:off x="6440404" y="1886168"/>
              <a:ext cx="554286" cy="429639"/>
              <a:chOff x="6491204" y="1916300"/>
              <a:chExt cx="554286" cy="429639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6568550" y="1965231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6491204" y="1916300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204" y="1916300"/>
                    <a:ext cx="55428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2164430" y="1935099"/>
              <a:ext cx="554286" cy="429639"/>
              <a:chOff x="2438400" y="2099545"/>
              <a:chExt cx="554286" cy="429639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2515746" y="2148476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2438400" y="2099545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8400" y="2099545"/>
                    <a:ext cx="554286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/>
            <p:nvPr/>
          </p:nvGrpSpPr>
          <p:grpSpPr>
            <a:xfrm>
              <a:off x="3080837" y="3060093"/>
              <a:ext cx="554286" cy="429639"/>
              <a:chOff x="3619953" y="3195083"/>
              <a:chExt cx="554286" cy="429639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3697299" y="3244014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3619953" y="3195083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9953" y="3195083"/>
                    <a:ext cx="554286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859836" y="3060093"/>
              <a:ext cx="554286" cy="429639"/>
              <a:chOff x="1252753" y="3177497"/>
              <a:chExt cx="554286" cy="42963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330099" y="3226428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1252753" y="3177497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2753" y="3177497"/>
                    <a:ext cx="554286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/>
            <p:cNvGrpSpPr/>
            <p:nvPr/>
          </p:nvGrpSpPr>
          <p:grpSpPr>
            <a:xfrm>
              <a:off x="7522838" y="3060093"/>
              <a:ext cx="554286" cy="429639"/>
              <a:chOff x="7686366" y="3163738"/>
              <a:chExt cx="554286" cy="429639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7763712" y="3212669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7686366" y="3163738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6366" y="3163738"/>
                    <a:ext cx="554286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5457949" y="3084558"/>
              <a:ext cx="554286" cy="429639"/>
              <a:chOff x="5319166" y="3146152"/>
              <a:chExt cx="554286" cy="42963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5396512" y="319508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319166" y="314615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10" name="Text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9166" y="3146152"/>
                    <a:ext cx="55428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/>
            <p:cNvGrpSpPr/>
            <p:nvPr/>
          </p:nvGrpSpPr>
          <p:grpSpPr>
            <a:xfrm>
              <a:off x="2587814" y="4118649"/>
              <a:ext cx="554286" cy="429639"/>
              <a:chOff x="3143013" y="4253551"/>
              <a:chExt cx="554286" cy="42963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3220359" y="4302482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3143013" y="4253551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3013" y="4253551"/>
                    <a:ext cx="554286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279396" y="4118649"/>
              <a:ext cx="554286" cy="429639"/>
              <a:chOff x="775813" y="4235965"/>
              <a:chExt cx="554286" cy="429639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853159" y="4284896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775813" y="4235965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813" y="4235965"/>
                    <a:ext cx="554286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/>
            <p:cNvGrpSpPr/>
            <p:nvPr/>
          </p:nvGrpSpPr>
          <p:grpSpPr>
            <a:xfrm>
              <a:off x="3742023" y="4118649"/>
              <a:ext cx="554286" cy="429639"/>
              <a:chOff x="4164009" y="4241608"/>
              <a:chExt cx="554286" cy="42963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241355" y="4290539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4164009" y="4241608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4009" y="4241608"/>
                    <a:ext cx="554286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1433605" y="4118649"/>
              <a:ext cx="554286" cy="429639"/>
              <a:chOff x="1796809" y="4224022"/>
              <a:chExt cx="554286" cy="42963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874155" y="427295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1796809" y="422402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6809" y="4224022"/>
                    <a:ext cx="554286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/>
            <p:cNvGrpSpPr/>
            <p:nvPr/>
          </p:nvGrpSpPr>
          <p:grpSpPr>
            <a:xfrm>
              <a:off x="7204650" y="4118649"/>
              <a:ext cx="554286" cy="429639"/>
              <a:chOff x="7388661" y="4256785"/>
              <a:chExt cx="554286" cy="429639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7466007" y="4305716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7388661" y="4256785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8661" y="4256785"/>
                    <a:ext cx="554286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/>
            <p:cNvGrpSpPr/>
            <p:nvPr/>
          </p:nvGrpSpPr>
          <p:grpSpPr>
            <a:xfrm>
              <a:off x="4896232" y="4118649"/>
              <a:ext cx="554286" cy="429639"/>
              <a:chOff x="5021461" y="4239199"/>
              <a:chExt cx="554286" cy="429639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5098807" y="4288130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021461" y="4239199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1461" y="4239199"/>
                    <a:ext cx="554286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/>
            <p:cNvGrpSpPr/>
            <p:nvPr/>
          </p:nvGrpSpPr>
          <p:grpSpPr>
            <a:xfrm>
              <a:off x="8358857" y="4118649"/>
              <a:ext cx="554286" cy="429639"/>
              <a:chOff x="8409657" y="4244842"/>
              <a:chExt cx="554286" cy="429639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8487003" y="429377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8409657" y="424484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9657" y="4244842"/>
                    <a:ext cx="554286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Group 62"/>
            <p:cNvGrpSpPr/>
            <p:nvPr/>
          </p:nvGrpSpPr>
          <p:grpSpPr>
            <a:xfrm>
              <a:off x="6050441" y="4118649"/>
              <a:ext cx="554286" cy="429639"/>
              <a:chOff x="6042457" y="4227256"/>
              <a:chExt cx="554286" cy="429639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119803" y="4276187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042457" y="4227256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2457" y="4227256"/>
                    <a:ext cx="554286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866364" y="4614233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364" y="4614233"/>
                  <a:ext cx="206788" cy="307777"/>
                </a:xfrm>
                <a:prstGeom prst="rect">
                  <a:avLst/>
                </a:prstGeom>
                <a:blipFill>
                  <a:blip r:embed="rId20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5964543" y="240463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543" y="2404638"/>
                  <a:ext cx="206788" cy="307777"/>
                </a:xfrm>
                <a:prstGeom prst="rect">
                  <a:avLst/>
                </a:prstGeom>
                <a:blipFill>
                  <a:blip r:embed="rId21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150488" y="3610842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488" y="3610842"/>
                  <a:ext cx="206788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694949" y="4608260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4949" y="4608260"/>
                  <a:ext cx="206788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818760" y="3613884"/>
                  <a:ext cx="206788" cy="307777"/>
                </a:xfrm>
                <a:prstGeom prst="rect">
                  <a:avLst/>
                </a:prstGeom>
                <a:noFill/>
                <a:ln>
                  <a:noFill/>
                  <a:tailEnd w="lg" len="med"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760" y="3613884"/>
                  <a:ext cx="206788" cy="307777"/>
                </a:xfrm>
                <a:prstGeom prst="rect">
                  <a:avLst/>
                </a:prstGeom>
                <a:blipFill>
                  <a:blip r:embed="rId24"/>
                  <a:stretch>
                    <a:fillRect l="-29412" r="-29412" b="-6000"/>
                  </a:stretch>
                </a:blipFill>
                <a:ln>
                  <a:noFill/>
                  <a:tailEnd w="lg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595228" y="460806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228" y="4608068"/>
                  <a:ext cx="206788" cy="307777"/>
                </a:xfrm>
                <a:prstGeom prst="rect">
                  <a:avLst/>
                </a:prstGeom>
                <a:blipFill>
                  <a:blip r:embed="rId25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475414" y="4608260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414" y="4608260"/>
                  <a:ext cx="206788" cy="307777"/>
                </a:xfrm>
                <a:prstGeom prst="rect">
                  <a:avLst/>
                </a:prstGeom>
                <a:blipFill>
                  <a:blip r:embed="rId26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297946" y="4600936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946" y="4600936"/>
                  <a:ext cx="206788" cy="307777"/>
                </a:xfrm>
                <a:prstGeom prst="rect">
                  <a:avLst/>
                </a:prstGeom>
                <a:blipFill>
                  <a:blip r:embed="rId27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569470" y="2401011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470" y="2401011"/>
                  <a:ext cx="206788" cy="307777"/>
                </a:xfrm>
                <a:prstGeom prst="rect">
                  <a:avLst/>
                </a:prstGeom>
                <a:blipFill>
                  <a:blip r:embed="rId28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500739" y="3613581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39" y="3613581"/>
                  <a:ext cx="206788" cy="307777"/>
                </a:xfrm>
                <a:prstGeom prst="rect">
                  <a:avLst/>
                </a:prstGeom>
                <a:blipFill>
                  <a:blip r:embed="rId29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73840" y="460806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40" y="4608068"/>
                  <a:ext cx="206788" cy="307777"/>
                </a:xfrm>
                <a:prstGeom prst="rect">
                  <a:avLst/>
                </a:prstGeom>
                <a:blipFill>
                  <a:blip r:embed="rId30"/>
                  <a:stretch>
                    <a:fillRect l="-33333" r="-30303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270330" y="3610842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0330" y="3610842"/>
                  <a:ext cx="206788" cy="307777"/>
                </a:xfrm>
                <a:prstGeom prst="rect">
                  <a:avLst/>
                </a:prstGeom>
                <a:blipFill>
                  <a:blip r:embed="rId31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152069" y="4616280"/>
                  <a:ext cx="206788" cy="307777"/>
                </a:xfrm>
                <a:prstGeom prst="rect">
                  <a:avLst/>
                </a:prstGeom>
                <a:noFill/>
                <a:ln>
                  <a:noFill/>
                  <a:tailEnd w="lg" len="med"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069" y="4616280"/>
                  <a:ext cx="206788" cy="307777"/>
                </a:xfrm>
                <a:prstGeom prst="rect">
                  <a:avLst/>
                </a:prstGeom>
                <a:blipFill>
                  <a:blip r:embed="rId32"/>
                  <a:stretch>
                    <a:fillRect l="-29412" r="-29412" b="-5882"/>
                  </a:stretch>
                </a:blipFill>
                <a:ln>
                  <a:noFill/>
                  <a:tailEnd w="lg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7032124" y="460806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2124" y="4608068"/>
                  <a:ext cx="206788" cy="307777"/>
                </a:xfrm>
                <a:prstGeom prst="rect">
                  <a:avLst/>
                </a:prstGeom>
                <a:blipFill>
                  <a:blip r:embed="rId33"/>
                  <a:stretch>
                    <a:fillRect l="-33333" r="-30303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966911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911" y="4616279"/>
                  <a:ext cx="206788" cy="307777"/>
                </a:xfrm>
                <a:prstGeom prst="rect">
                  <a:avLst/>
                </a:prstGeom>
                <a:blipFill>
                  <a:blip r:embed="rId34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65951" y="363251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951" y="3632518"/>
                  <a:ext cx="206788" cy="307777"/>
                </a:xfrm>
                <a:prstGeom prst="rect">
                  <a:avLst/>
                </a:prstGeom>
                <a:blipFill>
                  <a:blip r:embed="rId35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840193" y="4613076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93" y="4613076"/>
                  <a:ext cx="206788" cy="307777"/>
                </a:xfrm>
                <a:prstGeom prst="rect">
                  <a:avLst/>
                </a:prstGeom>
                <a:blipFill>
                  <a:blip r:embed="rId36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969736" y="2400206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736" y="2400206"/>
                  <a:ext cx="206788" cy="307777"/>
                </a:xfrm>
                <a:prstGeom prst="rect">
                  <a:avLst/>
                </a:prstGeom>
                <a:blipFill>
                  <a:blip r:embed="rId37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123044" y="4618192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044" y="4618192"/>
                  <a:ext cx="206788" cy="307777"/>
                </a:xfrm>
                <a:prstGeom prst="rect">
                  <a:avLst/>
                </a:prstGeom>
                <a:blipFill>
                  <a:blip r:embed="rId38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4267516" y="460556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516" y="4605568"/>
                  <a:ext cx="206788" cy="307777"/>
                </a:xfrm>
                <a:prstGeom prst="rect">
                  <a:avLst/>
                </a:prstGeom>
                <a:blipFill>
                  <a:blip r:embed="rId39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431519" y="461627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1519" y="4616278"/>
                  <a:ext cx="206788" cy="307777"/>
                </a:xfrm>
                <a:prstGeom prst="rect">
                  <a:avLst/>
                </a:prstGeom>
                <a:blipFill>
                  <a:blip r:embed="rId40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6576711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6711" y="4616279"/>
                  <a:ext cx="206788" cy="307777"/>
                </a:xfrm>
                <a:prstGeom prst="rect">
                  <a:avLst/>
                </a:prstGeom>
                <a:blipFill>
                  <a:blip r:embed="rId41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183605" y="3610840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605" y="3610840"/>
                  <a:ext cx="206788" cy="307777"/>
                </a:xfrm>
                <a:prstGeom prst="rect">
                  <a:avLst/>
                </a:prstGeom>
                <a:blipFill>
                  <a:blip r:embed="rId42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7700592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592" y="4616279"/>
                  <a:ext cx="206788" cy="307777"/>
                </a:xfrm>
                <a:prstGeom prst="rect">
                  <a:avLst/>
                </a:prstGeom>
                <a:blipFill>
                  <a:blip r:embed="rId43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8381714" y="3610841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714" y="3610841"/>
                  <a:ext cx="206788" cy="307777"/>
                </a:xfrm>
                <a:prstGeom prst="rect">
                  <a:avLst/>
                </a:prstGeom>
                <a:blipFill>
                  <a:blip r:embed="rId44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8814645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645" y="4616279"/>
                  <a:ext cx="206788" cy="307777"/>
                </a:xfrm>
                <a:prstGeom prst="rect">
                  <a:avLst/>
                </a:prstGeom>
                <a:blipFill>
                  <a:blip r:embed="rId45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7345908" y="239722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908" y="2397229"/>
                  <a:ext cx="206788" cy="307777"/>
                </a:xfrm>
                <a:prstGeom prst="rect">
                  <a:avLst/>
                </a:prstGeom>
                <a:blipFill>
                  <a:blip r:embed="rId46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862133" y="361083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133" y="3610839"/>
                  <a:ext cx="206788" cy="307777"/>
                </a:xfrm>
                <a:prstGeom prst="rect">
                  <a:avLst/>
                </a:prstGeom>
                <a:blipFill>
                  <a:blip r:embed="rId47"/>
                  <a:stretch>
                    <a:fillRect l="-33333" r="-3030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endCxn id="126" idx="1"/>
            </p:cNvCxnSpPr>
            <p:nvPr/>
          </p:nvCxnSpPr>
          <p:spPr>
            <a:xfrm>
              <a:off x="4160444" y="861731"/>
              <a:ext cx="219478" cy="111798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10153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 for Parity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8130340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every restriction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𝐏𝐚𝐫𝐢𝐭𝐲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m:rPr>
                        <m:sty m:val="p"/>
                      </m:rPr>
                      <a:rPr lang="en-US" sz="24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Vars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b="1" dirty="0"/>
              </a:p>
              <a:p>
                <a:pPr lvl="3"/>
                <a:endParaRPr lang="en-US" sz="900" dirty="0"/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400" dirty="0"/>
                  <a:t> be the set of restrictions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Vars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2400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1" dirty="0"/>
                  <a:t>Theorem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): If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/>
                  <a:t> is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AC</a:t>
                </a:r>
                <a:r>
                  <a:rPr lang="en-US" sz="2400" baseline="30000" dirty="0">
                    <a:solidFill>
                      <a:srgbClr val="0070C0"/>
                    </a:solidFill>
                  </a:rPr>
                  <a:t>0</a:t>
                </a:r>
                <a:r>
                  <a:rPr lang="en-US" sz="2400" dirty="0"/>
                  <a:t> circuit of size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/>
                  <a:t> and depth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then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func>
                          <m:func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                                                     there is 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func>
                  </m:oMath>
                </a14:m>
                <a:endParaRPr lang="en-US" sz="2400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2400" b="1" dirty="0"/>
                  <a:t>Corollary:  </a:t>
                </a:r>
                <a:r>
                  <a:rPr lang="en-US" sz="2400" dirty="0"/>
                  <a:t>Depth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Parity circuits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size.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8130340" cy="5200045"/>
              </a:xfrm>
              <a:blipFill>
                <a:blip r:embed="rId2"/>
                <a:stretch>
                  <a:fillRect l="-1124" t="-937" r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4B9027-7622-4782-BA4C-61BE2D1529A6}"/>
                  </a:ext>
                </a:extLst>
              </p:cNvPr>
              <p:cNvSpPr txBox="1"/>
              <p:nvPr/>
            </p:nvSpPr>
            <p:spPr>
              <a:xfrm>
                <a:off x="8040150" y="4770969"/>
                <a:ext cx="36524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To get polynomial size requires depth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4B9027-7622-4782-BA4C-61BE2D152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0" y="4770969"/>
                <a:ext cx="3652410" cy="707886"/>
              </a:xfrm>
              <a:prstGeom prst="rect">
                <a:avLst/>
              </a:prstGeom>
              <a:blipFill>
                <a:blip r:embed="rId3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958A71-0E5B-4AC5-B021-B34E849031E5}"/>
                  </a:ext>
                </a:extLst>
              </p:cNvPr>
              <p:cNvSpPr txBox="1"/>
              <p:nvPr/>
            </p:nvSpPr>
            <p:spPr>
              <a:xfrm>
                <a:off x="7867397" y="3677478"/>
                <a:ext cx="36524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leaves exactly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variables unset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958A71-0E5B-4AC5-B021-B34E84903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397" y="3677478"/>
                <a:ext cx="3652410" cy="400110"/>
              </a:xfrm>
              <a:prstGeom prst="rect">
                <a:avLst/>
              </a:prstGeom>
              <a:blipFill>
                <a:blip r:embed="rId4"/>
                <a:stretch>
                  <a:fillRect l="-167" t="-7576" r="-83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2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Håstad’s Switching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0055916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Lemma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)</a:t>
                </a:r>
                <a:r>
                  <a:rPr lang="en-US" sz="2400" b="1" dirty="0"/>
                  <a:t>:  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be a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-DNF formula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r>
                  <a:rPr lang="en-US" sz="2400" b="1" dirty="0"/>
                  <a:t>                                              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we have                                     	  	   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𝒑𝒓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Intuition for parameters: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Each term in the DNF has size at most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 and we are setting a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all variables (randomly)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Expected # of variables to survive in a term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Higher likelihood of killing the whole term than having a variable survive.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Overall, pay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probability cost per surviving variable.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055916" cy="5200045"/>
              </a:xfrm>
              <a:blipFill>
                <a:blip r:embed="rId2"/>
                <a:stretch>
                  <a:fillRect l="-909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5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Håstad’s Switching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8465654" cy="5200045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Lemma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)</a:t>
                </a:r>
                <a:r>
                  <a:rPr lang="en-US" sz="2400" b="1" dirty="0"/>
                  <a:t>:  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be a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-DNF formula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r>
                  <a:rPr lang="en-US" sz="2400" b="1" dirty="0"/>
                  <a:t>                 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we have                                   	   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𝒑𝒓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Note</a:t>
                </a:r>
                <a:r>
                  <a:rPr lang="en-US" sz="2400" dirty="0"/>
                  <a:t>: 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has a decision tree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of height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400" dirty="0"/>
                  <a:t> then both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bar>
                  </m:oMath>
                </a14:m>
                <a:r>
                  <a:rPr lang="en-US" sz="2400" dirty="0"/>
                  <a:t> are expressible as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400" dirty="0"/>
                  <a:t>-DNF formulas</a:t>
                </a:r>
              </a:p>
              <a:p>
                <a:pPr lvl="2">
                  <a:lnSpc>
                    <a:spcPct val="100000"/>
                  </a:lnSpc>
                </a:pPr>
                <a:endParaRPr lang="en-US" sz="11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Circuit lower bound follows by repeatedly setting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func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8465654" cy="5200045"/>
              </a:xfrm>
              <a:blipFill>
                <a:blip r:embed="rId2"/>
                <a:stretch>
                  <a:fillRect l="-1080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508F-BADE-4FFE-AC7E-BC707FA0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4C626-74F7-4DA2-BE04-3D67C1354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8132578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 (Shannon): All but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fraction of Boolean functions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b="1" dirty="0"/>
                  <a:t>Proof: </a:t>
                </a:r>
                <a:r>
                  <a:rPr lang="en-US" dirty="0"/>
                  <a:t>(Counting circuits of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 vs functions)</a:t>
                </a:r>
              </a:p>
              <a:p>
                <a:r>
                  <a:rPr lang="en-US" dirty="0"/>
                  <a:t> </a:t>
                </a:r>
                <a:r>
                  <a:rPr lang="en-US" dirty="0" err="1"/>
                  <a:t>Wlog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fixed input gates plus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other gates</a:t>
                </a:r>
              </a:p>
              <a:p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 choices for output gate</a:t>
                </a:r>
              </a:p>
              <a:p>
                <a:r>
                  <a:rPr lang="en-US" dirty="0"/>
                  <a:t>Total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circuits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Boolean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For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so             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(2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different functions.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4C626-74F7-4DA2-BE04-3D67C1354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8132578" cy="5200045"/>
              </a:xfrm>
              <a:blipFill>
                <a:blip r:embed="rId2"/>
                <a:stretch>
                  <a:fillRect l="-1499" t="-1874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310CF-FACD-4E99-9ED1-1F76F4333751}"/>
                  </a:ext>
                </a:extLst>
              </p:cNvPr>
              <p:cNvSpPr txBox="1"/>
              <p:nvPr/>
            </p:nvSpPr>
            <p:spPr>
              <a:xfrm>
                <a:off x="8133908" y="2541181"/>
                <a:ext cx="385607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Encoding a non-input gate: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3</a:t>
                </a:r>
                <a:r>
                  <a:rPr lang="en-US" sz="2400" dirty="0">
                    <a:solidFill>
                      <a:srgbClr val="0070C0"/>
                    </a:solidFill>
                  </a:rPr>
                  <a:t> label choices: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choices for left predecessor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choices for right predecessor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choices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310CF-FACD-4E99-9ED1-1F76F433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908" y="2541181"/>
                <a:ext cx="3856074" cy="2677656"/>
              </a:xfrm>
              <a:prstGeom prst="rect">
                <a:avLst/>
              </a:prstGeom>
              <a:blipFill>
                <a:blip r:embed="rId3"/>
                <a:stretch>
                  <a:fillRect l="-2370" t="-1822" r="-316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E677240-84CD-4194-B701-E06BCD4114F5}"/>
              </a:ext>
            </a:extLst>
          </p:cNvPr>
          <p:cNvSpPr txBox="1"/>
          <p:nvPr/>
        </p:nvSpPr>
        <p:spPr>
          <a:xfrm>
            <a:off x="5301081" y="5485698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Sharper bound also true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217A5-DBC0-41D5-9205-FF2DF19C3DE9}"/>
              </a:ext>
            </a:extLst>
          </p:cNvPr>
          <p:cNvSpPr>
            <a:spLocks noChangeAspect="1"/>
          </p:cNvSpPr>
          <p:nvPr/>
        </p:nvSpPr>
        <p:spPr>
          <a:xfrm>
            <a:off x="8025847" y="5814390"/>
            <a:ext cx="182880" cy="182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Håstad’s</a:t>
            </a:r>
            <a:r>
              <a:rPr lang="en-US" dirty="0"/>
              <a:t> Switching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9152164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Lemma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)</a:t>
                </a:r>
                <a:r>
                  <a:rPr lang="en-US" sz="2400" b="1" dirty="0"/>
                  <a:t>:  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be a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-DNF formula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r>
                  <a:rPr lang="en-US" sz="2400" b="1" dirty="0"/>
                  <a:t> 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we have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𝒑𝒓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Theorem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): If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/>
                  <a:t> is an AC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circuit of size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/>
                  <a:t> and depth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then 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func>
                          <m:func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/>
                  <a:t> there is  a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fun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Proof</a:t>
                </a:r>
                <a:r>
                  <a:rPr lang="en-US" sz="2400" dirty="0"/>
                  <a:t>: Suppose we have a depth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AC</a:t>
                </a:r>
                <a:r>
                  <a:rPr lang="en-US" sz="2400" baseline="30000" dirty="0"/>
                  <a:t>0</a:t>
                </a:r>
                <a:r>
                  <a:rPr lang="en-US" sz="2400" dirty="0"/>
                  <a:t> circuit of size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           Set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=1/16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func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i="1" dirty="0"/>
                  <a:t>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For these parameters with an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-DNF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i="1" dirty="0"/>
                  <a:t>        	  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i="1" dirty="0"/>
                  <a:t>.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           </a:t>
                </a:r>
                <a:r>
                  <a:rPr lang="en-US" sz="2400" dirty="0"/>
                  <a:t>decision-tree height will be at most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/>
                  <a:t>              	except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&lt;1/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9152164" cy="5200045"/>
              </a:xfrm>
              <a:blipFill>
                <a:blip r:embed="rId2"/>
                <a:stretch>
                  <a:fillRect l="-999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468B38-EA09-4498-B38E-0C063ECBAED6}"/>
                  </a:ext>
                </a:extLst>
              </p:cNvPr>
              <p:cNvSpPr txBox="1"/>
              <p:nvPr/>
            </p:nvSpPr>
            <p:spPr>
              <a:xfrm>
                <a:off x="5993294" y="4025348"/>
                <a:ext cx="29803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Where does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come from?</a:t>
                </a:r>
              </a:p>
              <a:p>
                <a:r>
                  <a:rPr lang="en-US" sz="2000" dirty="0">
                    <a:solidFill>
                      <a:srgbClr val="0070C0"/>
                    </a:solidFill>
                  </a:rPr>
                  <a:t>Start at the leaves...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468B38-EA09-4498-B38E-0C063ECBA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294" y="4025348"/>
                <a:ext cx="2980303" cy="707886"/>
              </a:xfrm>
              <a:prstGeom prst="rect">
                <a:avLst/>
              </a:prstGeom>
              <a:blipFill>
                <a:blip r:embed="rId3"/>
                <a:stretch>
                  <a:fillRect l="-2045" t="-4310" r="-143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9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3F2B-7D24-45E7-852B-50D395F1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Hastad’s</a:t>
            </a:r>
            <a:r>
              <a:rPr lang="en-US" dirty="0"/>
              <a:t> Switching Lemma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37EC65-A0AF-4B4C-9C4C-7555C8E4DF76}"/>
              </a:ext>
            </a:extLst>
          </p:cNvPr>
          <p:cNvGrpSpPr/>
          <p:nvPr/>
        </p:nvGrpSpPr>
        <p:grpSpPr>
          <a:xfrm>
            <a:off x="2266913" y="1020226"/>
            <a:ext cx="361366" cy="338554"/>
            <a:chOff x="9599067" y="1053657"/>
            <a:chExt cx="456164" cy="42736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92BD60C-6E69-46BD-A1FA-836C2AE51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99067" y="1053657"/>
              <a:ext cx="400111" cy="400111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950C910-AD0D-46FE-A246-EF4449641A26}"/>
                    </a:ext>
                  </a:extLst>
                </p:cNvPr>
                <p:cNvSpPr txBox="1"/>
                <p:nvPr/>
              </p:nvSpPr>
              <p:spPr>
                <a:xfrm>
                  <a:off x="9609650" y="1053658"/>
                  <a:ext cx="445581" cy="4273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0463B49A-38C2-41D2-9072-D78D60EBF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650" y="1053658"/>
                  <a:ext cx="445581" cy="427367"/>
                </a:xfrm>
                <a:prstGeom prst="rect">
                  <a:avLst/>
                </a:prstGeom>
                <a:blipFill>
                  <a:blip r:embed="rId6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A6FBBD-783C-4B5A-9633-57A9A9ABBB4D}"/>
              </a:ext>
            </a:extLst>
          </p:cNvPr>
          <p:cNvCxnSpPr>
            <a:cxnSpLocks/>
            <a:stCxn id="83" idx="1"/>
          </p:cNvCxnSpPr>
          <p:nvPr/>
        </p:nvCxnSpPr>
        <p:spPr>
          <a:xfrm flipH="1">
            <a:off x="1152728" y="1189504"/>
            <a:ext cx="1122569" cy="253105"/>
          </a:xfrm>
          <a:prstGeom prst="line">
            <a:avLst/>
          </a:prstGeom>
          <a:ln w="19050">
            <a:solidFill>
              <a:srgbClr val="0070C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CD4755-00A0-407E-B4F7-9A44D119F6CA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2578045" y="1205290"/>
            <a:ext cx="767223" cy="237320"/>
          </a:xfrm>
          <a:prstGeom prst="line">
            <a:avLst/>
          </a:prstGeom>
          <a:ln w="19050">
            <a:solidFill>
              <a:schemeClr val="accent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18F0DF-72E1-4A8E-B6E7-553A5B297991}"/>
              </a:ext>
            </a:extLst>
          </p:cNvPr>
          <p:cNvCxnSpPr>
            <a:cxnSpLocks/>
            <a:stCxn id="83" idx="1"/>
            <a:endCxn id="79" idx="0"/>
          </p:cNvCxnSpPr>
          <p:nvPr/>
        </p:nvCxnSpPr>
        <p:spPr>
          <a:xfrm flipH="1">
            <a:off x="1655982" y="1189504"/>
            <a:ext cx="619315" cy="253106"/>
          </a:xfrm>
          <a:prstGeom prst="line">
            <a:avLst/>
          </a:prstGeom>
          <a:ln w="19050">
            <a:solidFill>
              <a:schemeClr val="accent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C6BA9EE-8CF6-4403-916A-E97508A0CBDB}"/>
              </a:ext>
            </a:extLst>
          </p:cNvPr>
          <p:cNvGrpSpPr/>
          <p:nvPr/>
        </p:nvGrpSpPr>
        <p:grpSpPr>
          <a:xfrm>
            <a:off x="888759" y="1442610"/>
            <a:ext cx="316961" cy="338554"/>
            <a:chOff x="8818978" y="2482806"/>
            <a:chExt cx="400111" cy="42736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DD0BD5-13BE-4079-9C83-421D6BA5E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C323196-71B9-41CA-875C-611DA9F0F410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C323196-71B9-41CA-875C-611DA9F0F4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6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6EFF775-6847-4D8B-BED8-2A4B4906D9D4}"/>
              </a:ext>
            </a:extLst>
          </p:cNvPr>
          <p:cNvGrpSpPr/>
          <p:nvPr/>
        </p:nvGrpSpPr>
        <p:grpSpPr>
          <a:xfrm>
            <a:off x="1500296" y="1442610"/>
            <a:ext cx="316961" cy="338554"/>
            <a:chOff x="8818978" y="2482806"/>
            <a:chExt cx="400111" cy="42736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B5B3A0A-8DE6-45E4-B842-7A1A8C2207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D3063A0-3E84-48AF-9911-92D63EF87F9E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D3063A0-3E84-48AF-9911-92D63EF87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6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07E83F1-2B31-4D03-B284-6F9150FD7DF7}"/>
              </a:ext>
            </a:extLst>
          </p:cNvPr>
          <p:cNvGrpSpPr/>
          <p:nvPr/>
        </p:nvGrpSpPr>
        <p:grpSpPr>
          <a:xfrm>
            <a:off x="2065976" y="1442610"/>
            <a:ext cx="316961" cy="338554"/>
            <a:chOff x="8818978" y="2482806"/>
            <a:chExt cx="400111" cy="42736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E017A5C-6976-43C1-999B-8808516E6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0BADF1A-D956-4A40-9A91-C13ECC742C84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0BADF1A-D956-4A40-9A91-C13ECC742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6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9E0EF5A-FD7F-49F4-BB9D-13AE3DD46E16}"/>
              </a:ext>
            </a:extLst>
          </p:cNvPr>
          <p:cNvGrpSpPr/>
          <p:nvPr/>
        </p:nvGrpSpPr>
        <p:grpSpPr>
          <a:xfrm>
            <a:off x="3189582" y="1442610"/>
            <a:ext cx="316961" cy="338554"/>
            <a:chOff x="8818978" y="2482806"/>
            <a:chExt cx="400111" cy="42736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8CB3B01-4AC1-4B04-8282-08EB2BACB2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649310A-09EB-4CA1-8A13-644F59484F84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3649310A-09EB-4CA1-8A13-644F59484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6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457B335-7339-4E4F-B64C-891D89F4E3E8}"/>
              </a:ext>
            </a:extLst>
          </p:cNvPr>
          <p:cNvCxnSpPr>
            <a:cxnSpLocks/>
          </p:cNvCxnSpPr>
          <p:nvPr/>
        </p:nvCxnSpPr>
        <p:spPr>
          <a:xfrm flipH="1">
            <a:off x="2253165" y="1294925"/>
            <a:ext cx="86816" cy="151153"/>
          </a:xfrm>
          <a:prstGeom prst="line">
            <a:avLst/>
          </a:prstGeom>
          <a:ln w="19050">
            <a:solidFill>
              <a:schemeClr val="accent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2A8382E-FB97-4475-9638-5999414EA18A}"/>
              </a:ext>
            </a:extLst>
          </p:cNvPr>
          <p:cNvSpPr txBox="1"/>
          <p:nvPr/>
        </p:nvSpPr>
        <p:spPr>
          <a:xfrm>
            <a:off x="2618663" y="1427221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BD065F8-FE39-491F-9F96-A5806F25390C}"/>
              </a:ext>
            </a:extLst>
          </p:cNvPr>
          <p:cNvGrpSpPr/>
          <p:nvPr/>
        </p:nvGrpSpPr>
        <p:grpSpPr>
          <a:xfrm>
            <a:off x="457036" y="1957645"/>
            <a:ext cx="316961" cy="338554"/>
            <a:chOff x="8818978" y="2482806"/>
            <a:chExt cx="400111" cy="42736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7CCD8C-181F-4F05-84D3-30A47A1B73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B95F0EA-1336-440B-9BA0-5DFEC267A97B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B95F0EA-1336-440B-9BA0-5DFEC267A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6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495929E5-72ED-4CA4-AEB6-988479034B4C}"/>
              </a:ext>
            </a:extLst>
          </p:cNvPr>
          <p:cNvSpPr>
            <a:spLocks noChangeAspect="1"/>
          </p:cNvSpPr>
          <p:nvPr/>
        </p:nvSpPr>
        <p:spPr>
          <a:xfrm>
            <a:off x="1463253" y="1957644"/>
            <a:ext cx="316961" cy="316961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0B7C87B-1B9D-494D-B624-9FB6E0787E76}"/>
                  </a:ext>
                </a:extLst>
              </p:cNvPr>
              <p:cNvSpPr txBox="1"/>
              <p:nvPr/>
            </p:nvSpPr>
            <p:spPr>
              <a:xfrm>
                <a:off x="1463253" y="1957644"/>
                <a:ext cx="31137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0B7C87B-1B9D-494D-B624-9FB6E0787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53" y="1957644"/>
                <a:ext cx="311372" cy="338554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078DBC7-57AD-496F-828E-89E1B671FB6E}"/>
              </a:ext>
            </a:extLst>
          </p:cNvPr>
          <p:cNvGrpSpPr/>
          <p:nvPr/>
        </p:nvGrpSpPr>
        <p:grpSpPr>
          <a:xfrm>
            <a:off x="512421" y="3413205"/>
            <a:ext cx="722885" cy="914400"/>
            <a:chOff x="512421" y="3413205"/>
            <a:chExt cx="722885" cy="914400"/>
          </a:xfrm>
        </p:grpSpPr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B7367371-2E37-4841-86E6-ED134AB6413F}"/>
                </a:ext>
              </a:extLst>
            </p:cNvPr>
            <p:cNvSpPr/>
            <p:nvPr/>
          </p:nvSpPr>
          <p:spPr>
            <a:xfrm>
              <a:off x="512421" y="3413205"/>
              <a:ext cx="722885" cy="91440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23FBD45B-85BA-4CB8-88B4-66551AD532EC}"/>
                    </a:ext>
                  </a:extLst>
                </p:cNvPr>
                <p:cNvSpPr txBox="1"/>
                <p:nvPr/>
              </p:nvSpPr>
              <p:spPr>
                <a:xfrm>
                  <a:off x="706983" y="3457516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23FBD45B-85BA-4CB8-88B4-66551AD53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83" y="3457516"/>
                  <a:ext cx="311372" cy="338554"/>
                </a:xfrm>
                <a:prstGeom prst="rect">
                  <a:avLst/>
                </a:prstGeom>
                <a:blipFill>
                  <a:blip r:embed="rId7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28614B-B254-48B7-8488-D1AA8634960F}"/>
              </a:ext>
            </a:extLst>
          </p:cNvPr>
          <p:cNvGrpSpPr/>
          <p:nvPr/>
        </p:nvGrpSpPr>
        <p:grpSpPr>
          <a:xfrm>
            <a:off x="2742446" y="1957645"/>
            <a:ext cx="316961" cy="338554"/>
            <a:chOff x="8818978" y="2482806"/>
            <a:chExt cx="400111" cy="42736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63890AE-DE73-4813-8860-4E1B4458AC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A3F3064-7DA3-4B96-97C3-AC467A1366F8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A3F3064-7DA3-4B96-97C3-AC467A136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7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B443D936-1839-42C6-8149-348D10AC8C55}"/>
              </a:ext>
            </a:extLst>
          </p:cNvPr>
          <p:cNvSpPr>
            <a:spLocks noChangeAspect="1"/>
          </p:cNvSpPr>
          <p:nvPr/>
        </p:nvSpPr>
        <p:spPr>
          <a:xfrm>
            <a:off x="3789499" y="1957645"/>
            <a:ext cx="316961" cy="316962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0F9AB4-6D2A-4D05-9B0E-FE1D4C78FABE}"/>
              </a:ext>
            </a:extLst>
          </p:cNvPr>
          <p:cNvSpPr txBox="1"/>
          <p:nvPr/>
        </p:nvSpPr>
        <p:spPr>
          <a:xfrm>
            <a:off x="3245557" y="1942256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AEFB79F-6A6F-4B25-B32C-91761A82BE7E}"/>
              </a:ext>
            </a:extLst>
          </p:cNvPr>
          <p:cNvGrpSpPr/>
          <p:nvPr/>
        </p:nvGrpSpPr>
        <p:grpSpPr>
          <a:xfrm>
            <a:off x="960147" y="1946848"/>
            <a:ext cx="316961" cy="338554"/>
            <a:chOff x="8818978" y="2482806"/>
            <a:chExt cx="400111" cy="42736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2927F99-8BF9-49A0-9D91-2D842F6FC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CDDBE2A-272C-4F13-9E88-593651BAFC91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CDDBE2A-272C-4F13-9E88-593651BAF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7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68F590F-29B3-49AD-9AA3-18177DEA9532}"/>
              </a:ext>
            </a:extLst>
          </p:cNvPr>
          <p:cNvGrpSpPr/>
          <p:nvPr/>
        </p:nvGrpSpPr>
        <p:grpSpPr>
          <a:xfrm>
            <a:off x="1966369" y="1961187"/>
            <a:ext cx="316961" cy="338554"/>
            <a:chOff x="8818978" y="2482806"/>
            <a:chExt cx="400111" cy="42736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207670E-7D68-447F-90C0-D9AAFF0AD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080F8A3-2CA9-4E5A-8279-2621FDD43454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080F8A3-2CA9-4E5A-8279-2621FDD43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7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C85B2C-A984-453E-B65E-581E215EA3D8}"/>
              </a:ext>
            </a:extLst>
          </p:cNvPr>
          <p:cNvGrpSpPr/>
          <p:nvPr/>
        </p:nvGrpSpPr>
        <p:grpSpPr>
          <a:xfrm>
            <a:off x="502776" y="2649042"/>
            <a:ext cx="316961" cy="338554"/>
            <a:chOff x="8818978" y="2482806"/>
            <a:chExt cx="400111" cy="42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373C80F-616F-436E-B297-8DD49B43A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3DA5015-64AE-4EC8-9BA8-3CCE2D8E5372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3DA5015-64AE-4EC8-9BA8-3CCE2D8E5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7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C6A004-322D-4593-A25D-8F0193C4620D}"/>
              </a:ext>
            </a:extLst>
          </p:cNvPr>
          <p:cNvGrpSpPr/>
          <p:nvPr/>
        </p:nvGrpSpPr>
        <p:grpSpPr>
          <a:xfrm>
            <a:off x="1114313" y="2649042"/>
            <a:ext cx="316961" cy="338554"/>
            <a:chOff x="8818978" y="2482806"/>
            <a:chExt cx="400111" cy="42736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E5405F3-0819-4964-907B-37557591B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180B1B7-F7D5-452B-96CD-118A8D051F76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180B1B7-F7D5-452B-96CD-118A8D051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7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1EA43C-2A04-4F3D-8DE4-590299C2C4EC}"/>
              </a:ext>
            </a:extLst>
          </p:cNvPr>
          <p:cNvGrpSpPr/>
          <p:nvPr/>
        </p:nvGrpSpPr>
        <p:grpSpPr>
          <a:xfrm>
            <a:off x="1679993" y="2649042"/>
            <a:ext cx="316961" cy="338554"/>
            <a:chOff x="8818978" y="2482806"/>
            <a:chExt cx="400111" cy="4273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48B22D3-5435-4DB1-85F2-C46B46B722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A2B1CA7-AF65-4FDD-B83B-94A083A28E20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A2B1CA7-AF65-4FDD-B83B-94A083A28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7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FFF45B-E81C-4949-8A06-B2391DD6A025}"/>
              </a:ext>
            </a:extLst>
          </p:cNvPr>
          <p:cNvGrpSpPr/>
          <p:nvPr/>
        </p:nvGrpSpPr>
        <p:grpSpPr>
          <a:xfrm>
            <a:off x="2803599" y="2649042"/>
            <a:ext cx="316961" cy="338554"/>
            <a:chOff x="8818978" y="2482806"/>
            <a:chExt cx="400111" cy="42736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DCB4C37-BCF6-4CDE-9273-9B97D1CC1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8978" y="2482806"/>
              <a:ext cx="400111" cy="400111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FA1B6D-18F9-4F56-9CCA-7BE07B8BBA9B}"/>
                    </a:ext>
                  </a:extLst>
                </p:cNvPr>
                <p:cNvSpPr txBox="1"/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FA1B6D-18F9-4F56-9CCA-7BE07B8BB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978" y="2482806"/>
                  <a:ext cx="393056" cy="427368"/>
                </a:xfrm>
                <a:prstGeom prst="rect">
                  <a:avLst/>
                </a:prstGeom>
                <a:blipFill>
                  <a:blip r:embed="rId7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774851-A796-4D81-A5BD-F529BC6CD606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1618944" y="2296199"/>
            <a:ext cx="248238" cy="356311"/>
          </a:xfrm>
          <a:prstGeom prst="line">
            <a:avLst/>
          </a:prstGeom>
          <a:ln w="19050">
            <a:solidFill>
              <a:schemeClr val="accent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9922CBE-BC08-4C0A-B10A-EB2DB5746380}"/>
              </a:ext>
            </a:extLst>
          </p:cNvPr>
          <p:cNvSpPr txBox="1"/>
          <p:nvPr/>
        </p:nvSpPr>
        <p:spPr>
          <a:xfrm>
            <a:off x="2232680" y="263365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5EDC5D-4D5D-4EFA-B3B6-5958CA6C5F86}"/>
              </a:ext>
            </a:extLst>
          </p:cNvPr>
          <p:cNvCxnSpPr>
            <a:cxnSpLocks/>
          </p:cNvCxnSpPr>
          <p:nvPr/>
        </p:nvCxnSpPr>
        <p:spPr>
          <a:xfrm>
            <a:off x="1247981" y="2937643"/>
            <a:ext cx="248238" cy="356311"/>
          </a:xfrm>
          <a:prstGeom prst="line">
            <a:avLst/>
          </a:prstGeom>
          <a:ln w="19050">
            <a:solidFill>
              <a:schemeClr val="accent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08F20A-DC53-4E22-95C9-51496121761C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728520" y="2126922"/>
            <a:ext cx="734738" cy="543713"/>
          </a:xfrm>
          <a:prstGeom prst="line">
            <a:avLst/>
          </a:prstGeom>
          <a:ln w="19050">
            <a:solidFill>
              <a:schemeClr val="accent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63BC4B-EABC-432B-BBF0-8E2CA5448D8C}"/>
              </a:ext>
            </a:extLst>
          </p:cNvPr>
          <p:cNvCxnSpPr>
            <a:cxnSpLocks/>
          </p:cNvCxnSpPr>
          <p:nvPr/>
        </p:nvCxnSpPr>
        <p:spPr>
          <a:xfrm flipH="1">
            <a:off x="1310536" y="2280063"/>
            <a:ext cx="230298" cy="385233"/>
          </a:xfrm>
          <a:prstGeom prst="line">
            <a:avLst/>
          </a:prstGeom>
          <a:ln w="19050">
            <a:solidFill>
              <a:schemeClr val="accent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B96FFDA-6799-4396-AA32-BC05B420E0BF}"/>
              </a:ext>
            </a:extLst>
          </p:cNvPr>
          <p:cNvCxnSpPr>
            <a:cxnSpLocks/>
          </p:cNvCxnSpPr>
          <p:nvPr/>
        </p:nvCxnSpPr>
        <p:spPr>
          <a:xfrm flipH="1">
            <a:off x="947219" y="2965007"/>
            <a:ext cx="230298" cy="385233"/>
          </a:xfrm>
          <a:prstGeom prst="line">
            <a:avLst/>
          </a:prstGeom>
          <a:ln w="19050">
            <a:solidFill>
              <a:schemeClr val="accent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2BEABB-DABC-41F2-8DA4-81C33DF6EF4E}"/>
                  </a:ext>
                </a:extLst>
              </p:cNvPr>
              <p:cNvSpPr txBox="1"/>
              <p:nvPr/>
            </p:nvSpPr>
            <p:spPr>
              <a:xfrm>
                <a:off x="4664328" y="1210884"/>
                <a:ext cx="2961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view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gates as replaced by  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2BEABB-DABC-41F2-8DA4-81C33DF6E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328" y="1210884"/>
                <a:ext cx="2961452" cy="369332"/>
              </a:xfrm>
              <a:prstGeom prst="rect">
                <a:avLst/>
              </a:prstGeom>
              <a:blipFill>
                <a:blip r:embed="rId79"/>
                <a:stretch>
                  <a:fillRect l="-164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3B670B8-B8D2-46A1-BE5B-F3395CA11C20}"/>
              </a:ext>
            </a:extLst>
          </p:cNvPr>
          <p:cNvGrpSpPr/>
          <p:nvPr/>
        </p:nvGrpSpPr>
        <p:grpSpPr>
          <a:xfrm>
            <a:off x="7594105" y="689533"/>
            <a:ext cx="1591177" cy="1295307"/>
            <a:chOff x="8944841" y="277787"/>
            <a:chExt cx="1591177" cy="1295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31607C9-23D5-42D6-A708-4A222F1D2146}"/>
                    </a:ext>
                  </a:extLst>
                </p:cNvPr>
                <p:cNvSpPr txBox="1"/>
                <p:nvPr/>
              </p:nvSpPr>
              <p:spPr>
                <a:xfrm>
                  <a:off x="9771769" y="895986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31607C9-23D5-42D6-A708-4A222F1D2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1769" y="895986"/>
                  <a:ext cx="311372" cy="338554"/>
                </a:xfrm>
                <a:prstGeom prst="rect">
                  <a:avLst/>
                </a:prstGeom>
                <a:blipFill>
                  <a:blip r:embed="rId8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D14E3B-F50F-49D2-9E28-E3601D6903FD}"/>
                    </a:ext>
                  </a:extLst>
                </p:cNvPr>
                <p:cNvSpPr txBox="1"/>
                <p:nvPr/>
              </p:nvSpPr>
              <p:spPr>
                <a:xfrm>
                  <a:off x="9747525" y="277787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FD14E3B-F50F-49D2-9E28-E3601D6903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525" y="277787"/>
                  <a:ext cx="311372" cy="338554"/>
                </a:xfrm>
                <a:prstGeom prst="rect">
                  <a:avLst/>
                </a:prstGeom>
                <a:blipFill>
                  <a:blip r:embed="rId8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3CB04185-CB08-462D-803B-45EED3D118EF}"/>
                    </a:ext>
                  </a:extLst>
                </p:cNvPr>
                <p:cNvSpPr txBox="1"/>
                <p:nvPr/>
              </p:nvSpPr>
              <p:spPr>
                <a:xfrm>
                  <a:off x="8944841" y="1234540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3CB04185-CB08-462D-803B-45EED3D11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4841" y="1234540"/>
                  <a:ext cx="311372" cy="338554"/>
                </a:xfrm>
                <a:prstGeom prst="rect">
                  <a:avLst/>
                </a:prstGeom>
                <a:blipFill>
                  <a:blip r:embed="rId8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377430E-F797-4E2D-9160-244AB2C1AA0A}"/>
                    </a:ext>
                  </a:extLst>
                </p:cNvPr>
                <p:cNvSpPr txBox="1"/>
                <p:nvPr/>
              </p:nvSpPr>
              <p:spPr>
                <a:xfrm>
                  <a:off x="9341652" y="1195884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377430E-F797-4E2D-9160-244AB2C1AA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1652" y="1195884"/>
                  <a:ext cx="311372" cy="338554"/>
                </a:xfrm>
                <a:prstGeom prst="rect">
                  <a:avLst/>
                </a:prstGeom>
                <a:blipFill>
                  <a:blip r:embed="rId8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888A5D0E-39AF-495C-AE25-E4FD07893376}"/>
                    </a:ext>
                  </a:extLst>
                </p:cNvPr>
                <p:cNvSpPr txBox="1"/>
                <p:nvPr/>
              </p:nvSpPr>
              <p:spPr>
                <a:xfrm>
                  <a:off x="9783149" y="1201224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888A5D0E-39AF-495C-AE25-E4FD078933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3149" y="1201224"/>
                  <a:ext cx="311372" cy="338554"/>
                </a:xfrm>
                <a:prstGeom prst="rect">
                  <a:avLst/>
                </a:prstGeom>
                <a:blipFill>
                  <a:blip r:embed="rId8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0D5ABE9-6B4F-41AD-9F0F-1B6F1B7735E2}"/>
                    </a:ext>
                  </a:extLst>
                </p:cNvPr>
                <p:cNvSpPr txBox="1"/>
                <p:nvPr/>
              </p:nvSpPr>
              <p:spPr>
                <a:xfrm>
                  <a:off x="10224646" y="1205290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0D5ABE9-6B4F-41AD-9F0F-1B6F1B773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4646" y="1205290"/>
                  <a:ext cx="311372" cy="338554"/>
                </a:xfrm>
                <a:prstGeom prst="rect">
                  <a:avLst/>
                </a:prstGeom>
                <a:blipFill>
                  <a:blip r:embed="rId8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4136C97-DAAB-49F8-B018-700285DB6730}"/>
                </a:ext>
              </a:extLst>
            </p:cNvPr>
            <p:cNvGrpSpPr/>
            <p:nvPr/>
          </p:nvGrpSpPr>
          <p:grpSpPr>
            <a:xfrm>
              <a:off x="9222907" y="666506"/>
              <a:ext cx="1064094" cy="698655"/>
              <a:chOff x="9222907" y="666506"/>
              <a:chExt cx="1064094" cy="698655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64BC6394-783A-4366-822A-FC3199257729}"/>
                  </a:ext>
                </a:extLst>
              </p:cNvPr>
              <p:cNvCxnSpPr>
                <a:stCxn id="61" idx="0"/>
              </p:cNvCxnSpPr>
              <p:nvPr/>
            </p:nvCxnSpPr>
            <p:spPr>
              <a:xfrm flipH="1" flipV="1">
                <a:off x="9916703" y="666506"/>
                <a:ext cx="10753" cy="22948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D93A3696-0A15-46D5-A713-373C227421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2907" y="1107456"/>
                <a:ext cx="562707" cy="12708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21CD2FDA-D1A0-4839-AFD9-D6ACA7B5CAA7}"/>
                  </a:ext>
                </a:extLst>
              </p:cNvPr>
              <p:cNvCxnSpPr>
                <a:cxnSpLocks/>
                <a:stCxn id="106" idx="3"/>
                <a:endCxn id="61" idx="2"/>
              </p:cNvCxnSpPr>
              <p:nvPr/>
            </p:nvCxnSpPr>
            <p:spPr>
              <a:xfrm flipV="1">
                <a:off x="9653024" y="1234540"/>
                <a:ext cx="274431" cy="13062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B243C325-F618-4543-AD66-4B25BAB03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83141" y="1205290"/>
                <a:ext cx="203860" cy="6087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10B2601-A04D-41A1-9111-7E8AC677D141}"/>
                  </a:ext>
                </a:extLst>
              </p:cNvPr>
              <p:cNvSpPr txBox="1"/>
              <p:nvPr/>
            </p:nvSpPr>
            <p:spPr>
              <a:xfrm>
                <a:off x="4009884" y="1988906"/>
                <a:ext cx="5949436" cy="403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Hastad’s switching lemma:  </a:t>
                </a:r>
              </a:p>
              <a:p>
                <a:r>
                  <a:rPr lang="en-US" dirty="0"/>
                  <a:t>Except with failure events, each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&lt;1/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, ...</a:t>
                </a:r>
              </a:p>
              <a:p>
                <a:r>
                  <a:rPr lang="en-US" dirty="0"/>
                  <a:t>... bottom levels converted to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func>
                  </m:oMath>
                </a14:m>
                <a:r>
                  <a:rPr lang="en-US" dirty="0"/>
                  <a:t> decision tree</a:t>
                </a:r>
              </a:p>
              <a:p>
                <a:r>
                  <a:rPr lang="en-US" dirty="0"/>
                  <a:t># of variables drops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func>
                  </m:oMath>
                </a14:m>
                <a:r>
                  <a:rPr lang="en-US" dirty="0"/>
                  <a:t> factor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 doesn’t change decision tree height.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of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func>
                  </m:oMath>
                </a14:m>
                <a:r>
                  <a:rPr lang="en-US" dirty="0"/>
                  <a:t> decision trees is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func>
                  </m:oMath>
                </a14:m>
                <a:r>
                  <a:rPr lang="en-US" dirty="0"/>
                  <a:t>-DNF</a:t>
                </a:r>
              </a:p>
              <a:p>
                <a:endParaRPr lang="en-US" dirty="0"/>
              </a:p>
              <a:p>
                <a:r>
                  <a:rPr lang="en-US" dirty="0"/>
                  <a:t>All set to apply switching lemma again.</a:t>
                </a:r>
              </a:p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levels of restriction.</a:t>
                </a:r>
              </a:p>
              <a:p>
                <a:r>
                  <a:rPr lang="en-US" dirty="0"/>
                  <a:t>In total only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 events so total failure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So... some restriction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(16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variables left produces a height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func>
                  </m:oMath>
                </a14:m>
                <a:r>
                  <a:rPr lang="en-US" dirty="0"/>
                  <a:t> decision tree.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10B2601-A04D-41A1-9111-7E8AC677D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884" y="1988906"/>
                <a:ext cx="5949436" cy="4037131"/>
              </a:xfrm>
              <a:prstGeom prst="rect">
                <a:avLst/>
              </a:prstGeom>
              <a:blipFill>
                <a:blip r:embed="rId86"/>
                <a:stretch>
                  <a:fillRect l="-922" t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FA5B1AC-7BAC-49BD-822B-CADD3977724D}"/>
              </a:ext>
            </a:extLst>
          </p:cNvPr>
          <p:cNvGrpSpPr/>
          <p:nvPr/>
        </p:nvGrpSpPr>
        <p:grpSpPr>
          <a:xfrm>
            <a:off x="1318550" y="3413205"/>
            <a:ext cx="722885" cy="914400"/>
            <a:chOff x="512421" y="3413205"/>
            <a:chExt cx="722885" cy="914400"/>
          </a:xfrm>
        </p:grpSpPr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3E1EB158-EA9F-4564-BB3A-4DD8407B8F9D}"/>
                </a:ext>
              </a:extLst>
            </p:cNvPr>
            <p:cNvSpPr/>
            <p:nvPr/>
          </p:nvSpPr>
          <p:spPr>
            <a:xfrm>
              <a:off x="512421" y="3413205"/>
              <a:ext cx="722885" cy="91440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83DFB16A-FD60-4D29-8832-3F5156937D42}"/>
                    </a:ext>
                  </a:extLst>
                </p:cNvPr>
                <p:cNvSpPr txBox="1"/>
                <p:nvPr/>
              </p:nvSpPr>
              <p:spPr>
                <a:xfrm>
                  <a:off x="706983" y="3457516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83DFB16A-FD60-4D29-8832-3F5156937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83" y="3457516"/>
                  <a:ext cx="311372" cy="338554"/>
                </a:xfrm>
                <a:prstGeom prst="rect">
                  <a:avLst/>
                </a:prstGeom>
                <a:blipFill>
                  <a:blip r:embed="rId8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49EEF9F-97AE-43EB-A438-21E2DECB4D6D}"/>
              </a:ext>
            </a:extLst>
          </p:cNvPr>
          <p:cNvGrpSpPr/>
          <p:nvPr/>
        </p:nvGrpSpPr>
        <p:grpSpPr>
          <a:xfrm>
            <a:off x="2216602" y="3397816"/>
            <a:ext cx="722885" cy="914400"/>
            <a:chOff x="512421" y="3413205"/>
            <a:chExt cx="722885" cy="914400"/>
          </a:xfrm>
        </p:grpSpPr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A564C909-E8F1-4ED7-BC32-8A1561C4C9EB}"/>
                </a:ext>
              </a:extLst>
            </p:cNvPr>
            <p:cNvSpPr/>
            <p:nvPr/>
          </p:nvSpPr>
          <p:spPr>
            <a:xfrm>
              <a:off x="512421" y="3413205"/>
              <a:ext cx="722885" cy="91440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86FF7E-361E-41DB-86D4-8FBA6B6F3217}"/>
                    </a:ext>
                  </a:extLst>
                </p:cNvPr>
                <p:cNvSpPr txBox="1"/>
                <p:nvPr/>
              </p:nvSpPr>
              <p:spPr>
                <a:xfrm>
                  <a:off x="706983" y="3457516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86FF7E-361E-41DB-86D4-8FBA6B6F3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83" y="3457516"/>
                  <a:ext cx="311372" cy="338554"/>
                </a:xfrm>
                <a:prstGeom prst="rect">
                  <a:avLst/>
                </a:prstGeom>
                <a:blipFill>
                  <a:blip r:embed="rId8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9950AF3-99B9-4380-AF25-A5283B2954E3}"/>
              </a:ext>
            </a:extLst>
          </p:cNvPr>
          <p:cNvGrpSpPr/>
          <p:nvPr/>
        </p:nvGrpSpPr>
        <p:grpSpPr>
          <a:xfrm>
            <a:off x="2983825" y="3338870"/>
            <a:ext cx="722885" cy="914400"/>
            <a:chOff x="512421" y="3413205"/>
            <a:chExt cx="722885" cy="914400"/>
          </a:xfrm>
        </p:grpSpPr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239DE8A2-70FB-4596-8BA5-5FFFA55CD6A1}"/>
                </a:ext>
              </a:extLst>
            </p:cNvPr>
            <p:cNvSpPr/>
            <p:nvPr/>
          </p:nvSpPr>
          <p:spPr>
            <a:xfrm>
              <a:off x="512421" y="3413205"/>
              <a:ext cx="722885" cy="91440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8A0D84F-400E-4269-ACDC-A9EBBBBD3B98}"/>
                    </a:ext>
                  </a:extLst>
                </p:cNvPr>
                <p:cNvSpPr txBox="1"/>
                <p:nvPr/>
              </p:nvSpPr>
              <p:spPr>
                <a:xfrm>
                  <a:off x="706983" y="3457516"/>
                  <a:ext cx="311372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8A0D84F-400E-4269-ACDC-A9EBBBBD3B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83" y="3457516"/>
                  <a:ext cx="311372" cy="338554"/>
                </a:xfrm>
                <a:prstGeom prst="rect">
                  <a:avLst/>
                </a:prstGeom>
                <a:blipFill>
                  <a:blip r:embed="rId8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98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restriction to a DNF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8278586" cy="520004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US" sz="2400" dirty="0"/>
                  <a:t>For a DNF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and restriction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 is a DNF that</a:t>
                </a:r>
              </a:p>
              <a:p>
                <a:pPr lvl="3"/>
                <a:endParaRPr lang="en-US" sz="1200" dirty="0"/>
              </a:p>
              <a:p>
                <a:pPr lvl="1"/>
                <a:r>
                  <a:rPr lang="en-US" dirty="0"/>
                  <a:t>contains a reduced form of each term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not falsified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dirty="0"/>
                  <a:t> by removing all literals set to </a:t>
                </a:r>
                <a:r>
                  <a:rPr lang="en-US" b="1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, </a:t>
                </a:r>
              </a:p>
              <a:p>
                <a:pPr lvl="3"/>
                <a:endParaRPr lang="en-US" sz="1200" dirty="0"/>
              </a:p>
              <a:p>
                <a:pPr lvl="1"/>
                <a:r>
                  <a:rPr lang="en-US" dirty="0"/>
                  <a:t>keeps the same order among all the terms that survive, and</a:t>
                </a:r>
              </a:p>
              <a:p>
                <a:pPr lvl="3"/>
                <a:endParaRPr lang="en-US" sz="1200" dirty="0"/>
              </a:p>
              <a:p>
                <a:pPr lvl="1"/>
                <a:r>
                  <a:rPr lang="en-US" dirty="0"/>
                  <a:t>has no other terms.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8278586" cy="5200045"/>
              </a:xfrm>
              <a:blipFill>
                <a:blip r:embed="rId2"/>
                <a:stretch>
                  <a:fillRect l="-1178" t="-12061" r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45D80A-5C2F-43F5-9A32-2D225FDEE2E3}"/>
                  </a:ext>
                </a:extLst>
              </p:cNvPr>
              <p:cNvSpPr txBox="1"/>
              <p:nvPr/>
            </p:nvSpPr>
            <p:spPr>
              <a:xfrm>
                <a:off x="1142999" y="3954134"/>
                <a:ext cx="60946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45D80A-5C2F-43F5-9A32-2D225FDEE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3954134"/>
                <a:ext cx="609463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A31320-6E3C-4487-8093-8E8065631011}"/>
                  </a:ext>
                </a:extLst>
              </p:cNvPr>
              <p:cNvSpPr txBox="1"/>
              <p:nvPr/>
            </p:nvSpPr>
            <p:spPr>
              <a:xfrm flipH="1">
                <a:off x="2359478" y="4534907"/>
                <a:ext cx="2833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A31320-6E3C-4487-8093-8E806563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59478" y="4534907"/>
                <a:ext cx="2833007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B5B01-3FAB-47B9-B00B-D5B6560B6FE5}"/>
                  </a:ext>
                </a:extLst>
              </p:cNvPr>
              <p:cNvSpPr txBox="1"/>
              <p:nvPr/>
            </p:nvSpPr>
            <p:spPr>
              <a:xfrm>
                <a:off x="1142999" y="4996572"/>
                <a:ext cx="60946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bar>
                      <m:barPr>
                        <m:pos m:val="top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sub>
                        </m:sSub>
                      </m:e>
                    </m:ba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B5B01-3FAB-47B9-B00B-D5B6560B6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4996572"/>
                <a:ext cx="60946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034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Håstad’s Switching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9330360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Lemma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)</a:t>
                </a:r>
                <a:r>
                  <a:rPr lang="en-US" sz="2400" b="1" dirty="0"/>
                  <a:t>:  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be a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-DNF formula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r>
                  <a:rPr lang="en-US" sz="2400" b="1" dirty="0"/>
                  <a:t>                            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we have                                   	   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𝒑𝒓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Proof idea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Razborov</a:t>
                </a:r>
                <a:r>
                  <a:rPr lang="en-US" sz="2400" dirty="0"/>
                  <a:t>):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Consider a </a:t>
                </a:r>
                <a:r>
                  <a:rPr lang="en-US" sz="2400" i="1" dirty="0"/>
                  <a:t>canonical</a:t>
                </a:r>
                <a:r>
                  <a:rPr lang="en-US" sz="2400" dirty="0"/>
                  <a:t> way of converting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 to a decision tree.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Use existence of a path of length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in canonical decision tree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/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 (plus knowledge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) to find a more efficient description of </a:t>
                </a:r>
                <a:r>
                  <a:rPr lang="el-GR" sz="24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sz="2400" i="1" dirty="0"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Conclude that restrictions with this property are rare.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9330360" cy="5200045"/>
              </a:xfrm>
              <a:blipFill>
                <a:blip r:embed="rId2"/>
                <a:stretch>
                  <a:fillRect l="-980" t="-937" r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2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Canonical decision tree for a DNF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arenR" startAt="2"/>
                </a:pPr>
                <a:r>
                  <a:rPr lang="en-US" dirty="0"/>
                  <a:t>Given an ordered set of variables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 the </a:t>
                </a:r>
                <a:r>
                  <a:rPr lang="en-US" i="1" dirty="0"/>
                  <a:t>full</a:t>
                </a:r>
                <a:r>
                  <a:rPr lang="en-US" dirty="0"/>
                  <a:t> </a:t>
                </a:r>
                <a:r>
                  <a:rPr lang="en-US" i="1" dirty="0"/>
                  <a:t>tree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r>
                  <a:rPr lang="en-US" dirty="0"/>
                  <a:t>A full binary tree of height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                                      that queries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variable                                          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at every node on the                   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level.</a:t>
                </a:r>
              </a:p>
              <a:p>
                <a:r>
                  <a:rPr lang="en-US" dirty="0"/>
                  <a:t>with a branch for each                                             total assignment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199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" name="Group 255"/>
          <p:cNvGrpSpPr/>
          <p:nvPr/>
        </p:nvGrpSpPr>
        <p:grpSpPr>
          <a:xfrm>
            <a:off x="4694949" y="1886168"/>
            <a:ext cx="4326484" cy="3322430"/>
            <a:chOff x="4694949" y="1886168"/>
            <a:chExt cx="4326484" cy="3322430"/>
          </a:xfrm>
        </p:grpSpPr>
        <p:cxnSp>
          <p:nvCxnSpPr>
            <p:cNvPr id="132" name="Straight Arrow Connector 131"/>
            <p:cNvCxnSpPr>
              <a:stCxn id="246" idx="3"/>
              <a:endCxn id="236" idx="7"/>
            </p:cNvCxnSpPr>
            <p:nvPr/>
          </p:nvCxnSpPr>
          <p:spPr>
            <a:xfrm flipH="1">
              <a:off x="5876370" y="2260054"/>
              <a:ext cx="699899" cy="929188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33" name="Straight Arrow Connector 132"/>
            <p:cNvCxnSpPr>
              <a:stCxn id="246" idx="5"/>
              <a:endCxn id="238" idx="1"/>
            </p:cNvCxnSpPr>
            <p:nvPr/>
          </p:nvCxnSpPr>
          <p:spPr>
            <a:xfrm>
              <a:off x="6858825" y="2260054"/>
              <a:ext cx="799878" cy="90472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34" name="Straight Arrow Connector 133"/>
            <p:cNvCxnSpPr>
              <a:stCxn id="238" idx="3"/>
              <a:endCxn id="226" idx="0"/>
            </p:cNvCxnSpPr>
            <p:nvPr/>
          </p:nvCxnSpPr>
          <p:spPr>
            <a:xfrm flipH="1">
              <a:off x="7481793" y="3433979"/>
              <a:ext cx="176910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35" name="Straight Arrow Connector 134"/>
            <p:cNvCxnSpPr>
              <a:stCxn id="238" idx="5"/>
              <a:endCxn id="222" idx="0"/>
            </p:cNvCxnSpPr>
            <p:nvPr/>
          </p:nvCxnSpPr>
          <p:spPr>
            <a:xfrm>
              <a:off x="7941259" y="3433979"/>
              <a:ext cx="694741" cy="73360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36" name="Straight Arrow Connector 135"/>
            <p:cNvCxnSpPr>
              <a:stCxn id="236" idx="5"/>
              <a:endCxn id="220" idx="0"/>
            </p:cNvCxnSpPr>
            <p:nvPr/>
          </p:nvCxnSpPr>
          <p:spPr>
            <a:xfrm>
              <a:off x="5876370" y="3458444"/>
              <a:ext cx="451214" cy="70913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37" name="Straight Arrow Connector 136"/>
            <p:cNvCxnSpPr>
              <a:stCxn id="236" idx="3"/>
              <a:endCxn id="224" idx="0"/>
            </p:cNvCxnSpPr>
            <p:nvPr/>
          </p:nvCxnSpPr>
          <p:spPr>
            <a:xfrm flipH="1">
              <a:off x="5173375" y="3458444"/>
              <a:ext cx="420439" cy="70913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69" name="Straight Arrow Connector 168"/>
            <p:cNvCxnSpPr>
              <a:stCxn id="224" idx="3"/>
            </p:cNvCxnSpPr>
            <p:nvPr/>
          </p:nvCxnSpPr>
          <p:spPr>
            <a:xfrm flipH="1">
              <a:off x="4868059" y="4492535"/>
              <a:ext cx="164038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70" name="Straight Arrow Connector 169"/>
            <p:cNvCxnSpPr>
              <a:stCxn id="224" idx="5"/>
            </p:cNvCxnSpPr>
            <p:nvPr/>
          </p:nvCxnSpPr>
          <p:spPr>
            <a:xfrm>
              <a:off x="5314653" y="4492535"/>
              <a:ext cx="120271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71" name="Straight Arrow Connector 170"/>
            <p:cNvCxnSpPr>
              <a:stCxn id="220" idx="3"/>
            </p:cNvCxnSpPr>
            <p:nvPr/>
          </p:nvCxnSpPr>
          <p:spPr>
            <a:xfrm flipH="1">
              <a:off x="6001789" y="4492535"/>
              <a:ext cx="184517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72" name="Straight Arrow Connector 171"/>
            <p:cNvCxnSpPr>
              <a:stCxn id="220" idx="5"/>
            </p:cNvCxnSpPr>
            <p:nvPr/>
          </p:nvCxnSpPr>
          <p:spPr>
            <a:xfrm>
              <a:off x="6468862" y="4492535"/>
              <a:ext cx="99792" cy="7125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73" name="Straight Arrow Connector 172"/>
            <p:cNvCxnSpPr>
              <a:stCxn id="226" idx="3"/>
            </p:cNvCxnSpPr>
            <p:nvPr/>
          </p:nvCxnSpPr>
          <p:spPr>
            <a:xfrm flipH="1">
              <a:off x="7135519" y="4492535"/>
              <a:ext cx="204996" cy="71606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74" name="Straight Arrow Connector 173"/>
            <p:cNvCxnSpPr>
              <a:stCxn id="226" idx="5"/>
            </p:cNvCxnSpPr>
            <p:nvPr/>
          </p:nvCxnSpPr>
          <p:spPr>
            <a:xfrm>
              <a:off x="7623071" y="4492535"/>
              <a:ext cx="79313" cy="71606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75" name="Straight Arrow Connector 174"/>
            <p:cNvCxnSpPr>
              <a:stCxn id="222" idx="3"/>
            </p:cNvCxnSpPr>
            <p:nvPr/>
          </p:nvCxnSpPr>
          <p:spPr>
            <a:xfrm flipH="1">
              <a:off x="8269249" y="4492535"/>
              <a:ext cx="225473" cy="698749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76" name="Straight Arrow Connector 175"/>
            <p:cNvCxnSpPr>
              <a:stCxn id="222" idx="5"/>
            </p:cNvCxnSpPr>
            <p:nvPr/>
          </p:nvCxnSpPr>
          <p:spPr>
            <a:xfrm>
              <a:off x="8777278" y="4492535"/>
              <a:ext cx="58834" cy="698750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grpSp>
          <p:nvGrpSpPr>
            <p:cNvPr id="177" name="Group 176"/>
            <p:cNvGrpSpPr/>
            <p:nvPr/>
          </p:nvGrpSpPr>
          <p:grpSpPr>
            <a:xfrm>
              <a:off x="6440404" y="1886168"/>
              <a:ext cx="554286" cy="429639"/>
              <a:chOff x="6491204" y="1916300"/>
              <a:chExt cx="554286" cy="429639"/>
            </a:xfrm>
          </p:grpSpPr>
          <p:sp>
            <p:nvSpPr>
              <p:cNvPr id="246" name="Oval 245"/>
              <p:cNvSpPr/>
              <p:nvPr/>
            </p:nvSpPr>
            <p:spPr>
              <a:xfrm>
                <a:off x="6568550" y="1965231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6491204" y="1916300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47" name="TextBox 2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204" y="1916300"/>
                    <a:ext cx="554286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1" name="Group 180"/>
            <p:cNvGrpSpPr/>
            <p:nvPr/>
          </p:nvGrpSpPr>
          <p:grpSpPr>
            <a:xfrm>
              <a:off x="7522838" y="3060093"/>
              <a:ext cx="554286" cy="429639"/>
              <a:chOff x="7686366" y="3163738"/>
              <a:chExt cx="554286" cy="429639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7763712" y="3212669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9" name="TextBox 238"/>
                  <p:cNvSpPr txBox="1"/>
                  <p:nvPr/>
                </p:nvSpPr>
                <p:spPr>
                  <a:xfrm>
                    <a:off x="7686366" y="3163738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39" name="TextBox 2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6366" y="3163738"/>
                    <a:ext cx="55428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2" name="Group 181"/>
            <p:cNvGrpSpPr/>
            <p:nvPr/>
          </p:nvGrpSpPr>
          <p:grpSpPr>
            <a:xfrm>
              <a:off x="5457949" y="3084558"/>
              <a:ext cx="554286" cy="429639"/>
              <a:chOff x="5319166" y="3146152"/>
              <a:chExt cx="554286" cy="429639"/>
            </a:xfrm>
          </p:grpSpPr>
          <p:sp>
            <p:nvSpPr>
              <p:cNvPr id="236" name="Oval 235"/>
              <p:cNvSpPr/>
              <p:nvPr/>
            </p:nvSpPr>
            <p:spPr>
              <a:xfrm>
                <a:off x="5396512" y="319508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5319166" y="314615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37" name="TextBox 2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9166" y="3146152"/>
                    <a:ext cx="55428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7" name="Group 186"/>
            <p:cNvGrpSpPr/>
            <p:nvPr/>
          </p:nvGrpSpPr>
          <p:grpSpPr>
            <a:xfrm>
              <a:off x="7204650" y="4118649"/>
              <a:ext cx="554286" cy="429639"/>
              <a:chOff x="7388661" y="4256785"/>
              <a:chExt cx="554286" cy="429639"/>
            </a:xfrm>
          </p:grpSpPr>
          <p:sp>
            <p:nvSpPr>
              <p:cNvPr id="226" name="Oval 225"/>
              <p:cNvSpPr/>
              <p:nvPr/>
            </p:nvSpPr>
            <p:spPr>
              <a:xfrm>
                <a:off x="7466007" y="4305716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7388661" y="4256785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8661" y="4256785"/>
                    <a:ext cx="554286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8" name="Group 187"/>
            <p:cNvGrpSpPr/>
            <p:nvPr/>
          </p:nvGrpSpPr>
          <p:grpSpPr>
            <a:xfrm>
              <a:off x="4896232" y="4118649"/>
              <a:ext cx="554286" cy="429639"/>
              <a:chOff x="5021461" y="4239199"/>
              <a:chExt cx="554286" cy="429639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5098807" y="4288130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5021461" y="4239199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25" name="TextBox 2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1461" y="4239199"/>
                    <a:ext cx="554286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9" name="Group 188"/>
            <p:cNvGrpSpPr/>
            <p:nvPr/>
          </p:nvGrpSpPr>
          <p:grpSpPr>
            <a:xfrm>
              <a:off x="8358857" y="4118649"/>
              <a:ext cx="554286" cy="429639"/>
              <a:chOff x="8409657" y="4244842"/>
              <a:chExt cx="554286" cy="429639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8487003" y="429377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8409657" y="424484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23" name="TextBox 2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9657" y="4244842"/>
                    <a:ext cx="554286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0" name="Group 189"/>
            <p:cNvGrpSpPr/>
            <p:nvPr/>
          </p:nvGrpSpPr>
          <p:grpSpPr>
            <a:xfrm>
              <a:off x="6050441" y="4118649"/>
              <a:ext cx="554286" cy="429639"/>
              <a:chOff x="6042457" y="4227256"/>
              <a:chExt cx="554286" cy="429639"/>
            </a:xfrm>
          </p:grpSpPr>
          <p:sp>
            <p:nvSpPr>
              <p:cNvPr id="220" name="Oval 219"/>
              <p:cNvSpPr/>
              <p:nvPr/>
            </p:nvSpPr>
            <p:spPr>
              <a:xfrm>
                <a:off x="6119803" y="4276187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6042457" y="4227256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21" name="TextBox 2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2457" y="4227256"/>
                    <a:ext cx="554286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5866364" y="4614233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364" y="4614233"/>
                  <a:ext cx="206788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5964543" y="240463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543" y="2404638"/>
                  <a:ext cx="206788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150488" y="3610842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488" y="3610842"/>
                  <a:ext cx="206788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4694949" y="4608260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4949" y="4608260"/>
                  <a:ext cx="206788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7270330" y="3610842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0330" y="3610842"/>
                  <a:ext cx="206788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8152069" y="4616280"/>
                  <a:ext cx="206788" cy="307777"/>
                </a:xfrm>
                <a:prstGeom prst="rect">
                  <a:avLst/>
                </a:prstGeom>
                <a:noFill/>
                <a:ln>
                  <a:noFill/>
                  <a:tailEnd w="lg" len="med"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069" y="4616280"/>
                  <a:ext cx="206788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29412" r="-29412" b="-5882"/>
                  </a:stretch>
                </a:blipFill>
                <a:ln>
                  <a:noFill/>
                  <a:tailEnd w="lg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7032124" y="460806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2124" y="4608068"/>
                  <a:ext cx="206788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33333" r="-30303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5431519" y="4616278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1519" y="4616278"/>
                  <a:ext cx="206788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6576711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6711" y="4616279"/>
                  <a:ext cx="206788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83605" y="3610840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605" y="3610840"/>
                  <a:ext cx="206788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/>
                <p:cNvSpPr txBox="1"/>
                <p:nvPr/>
              </p:nvSpPr>
              <p:spPr>
                <a:xfrm>
                  <a:off x="7700592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14" name="TextBox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592" y="4616279"/>
                  <a:ext cx="206788" cy="307777"/>
                </a:xfrm>
                <a:prstGeom prst="rect">
                  <a:avLst/>
                </a:prstGeom>
                <a:blipFill>
                  <a:blip r:embed="rId20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/>
                <p:cNvSpPr txBox="1"/>
                <p:nvPr/>
              </p:nvSpPr>
              <p:spPr>
                <a:xfrm>
                  <a:off x="8381714" y="3610841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15" name="TextBox 2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714" y="3610841"/>
                  <a:ext cx="206788" cy="307777"/>
                </a:xfrm>
                <a:prstGeom prst="rect">
                  <a:avLst/>
                </a:prstGeom>
                <a:blipFill>
                  <a:blip r:embed="rId21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/>
                <p:cNvSpPr txBox="1"/>
                <p:nvPr/>
              </p:nvSpPr>
              <p:spPr>
                <a:xfrm>
                  <a:off x="8814645" y="461627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16" name="TextBox 2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645" y="4616279"/>
                  <a:ext cx="206788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32353" r="-264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/>
                <p:cNvSpPr txBox="1"/>
                <p:nvPr/>
              </p:nvSpPr>
              <p:spPr>
                <a:xfrm>
                  <a:off x="7345908" y="2397229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17" name="Text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908" y="2397229"/>
                  <a:ext cx="206788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29412" r="-2941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91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decision tree for a DNF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Let DNF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 is the first term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</a:t>
                </a:r>
                <a:r>
                  <a:rPr lang="en-US" i="1" dirty="0"/>
                  <a:t>canonical decision tree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consists of:</a:t>
                </a:r>
                <a:endParaRPr lang="en-US" sz="1800" dirty="0"/>
              </a:p>
              <a:p>
                <a:pPr lvl="3"/>
                <a:endParaRPr lang="en-US" sz="1400" dirty="0"/>
              </a:p>
              <a:p>
                <a:pPr lvl="1"/>
                <a:r>
                  <a:rPr lang="en-US" sz="2800" dirty="0"/>
                  <a:t>the full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Vars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at the root.</a:t>
                </a:r>
              </a:p>
              <a:p>
                <a:pPr lvl="3"/>
                <a:endParaRPr lang="en-US" sz="1600" dirty="0"/>
              </a:p>
              <a:p>
                <a:pPr lvl="1"/>
                <a:r>
                  <a:rPr lang="en-US" sz="2800" dirty="0"/>
                  <a:t>for the unique assignment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Vars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that sets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C00000"/>
                    </a:solidFill>
                  </a:rPr>
                  <a:t>1</a:t>
                </a:r>
                <a:r>
                  <a:rPr lang="en-US" sz="2800" dirty="0"/>
                  <a:t>, the branch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2800" dirty="0"/>
                  <a:t> labelled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dirty="0"/>
                  <a:t> has leaf label </a:t>
                </a:r>
                <a:r>
                  <a:rPr lang="en-US" sz="2800" dirty="0">
                    <a:solidFill>
                      <a:srgbClr val="C00000"/>
                    </a:solidFill>
                  </a:rPr>
                  <a:t>1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sz="2800" dirty="0"/>
                  <a:t>for every other assignment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Vars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the branch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2800" dirty="0"/>
                  <a:t> labelled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dirty="0"/>
                  <a:t> has the canonical decision tree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US" sz="2800" dirty="0"/>
                  <a:t> at its leaf.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1991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8E23B4-26E7-45AB-BF51-14E371D836FF}"/>
                  </a:ext>
                </a:extLst>
              </p:cNvPr>
              <p:cNvSpPr txBox="1"/>
              <p:nvPr/>
            </p:nvSpPr>
            <p:spPr>
              <a:xfrm>
                <a:off x="9375438" y="887011"/>
                <a:ext cx="21443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8E23B4-26E7-45AB-BF51-14E371D83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438" y="887011"/>
                <a:ext cx="214436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7D76BC7-8D38-4E54-AA7E-0A7523B4CB12}"/>
              </a:ext>
            </a:extLst>
          </p:cNvPr>
          <p:cNvGrpSpPr/>
          <p:nvPr/>
        </p:nvGrpSpPr>
        <p:grpSpPr>
          <a:xfrm>
            <a:off x="9202844" y="3447749"/>
            <a:ext cx="1239905" cy="1083022"/>
            <a:chOff x="9055135" y="2489192"/>
            <a:chExt cx="1239905" cy="108302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41848AC-ABD9-4A36-8E32-7D59E859150D}"/>
                </a:ext>
              </a:extLst>
            </p:cNvPr>
            <p:cNvCxnSpPr>
              <a:cxnSpLocks/>
              <a:stCxn id="49" idx="5"/>
            </p:cNvCxnSpPr>
            <p:nvPr/>
          </p:nvCxnSpPr>
          <p:spPr>
            <a:xfrm>
              <a:off x="9781017" y="2863078"/>
              <a:ext cx="451214" cy="70913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AB4F6D1-11AE-424C-BAF7-7C535DE6480F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 flipH="1">
              <a:off x="9078022" y="2863078"/>
              <a:ext cx="420439" cy="70913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1F683F-6524-4492-AF40-759D050CBFFD}"/>
                </a:ext>
              </a:extLst>
            </p:cNvPr>
            <p:cNvGrpSpPr/>
            <p:nvPr/>
          </p:nvGrpSpPr>
          <p:grpSpPr>
            <a:xfrm>
              <a:off x="9362596" y="2489192"/>
              <a:ext cx="554286" cy="429639"/>
              <a:chOff x="5319166" y="3146152"/>
              <a:chExt cx="554286" cy="42963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3D99C78-A113-4C0D-A26A-16909683F598}"/>
                  </a:ext>
                </a:extLst>
              </p:cNvPr>
              <p:cNvSpPr/>
              <p:nvPr/>
            </p:nvSpPr>
            <p:spPr>
              <a:xfrm>
                <a:off x="5396512" y="3195083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43AEFF41-4B4C-48AF-A28B-B478DB5FDE30}"/>
                      </a:ext>
                    </a:extLst>
                  </p:cNvPr>
                  <p:cNvSpPr txBox="1"/>
                  <p:nvPr/>
                </p:nvSpPr>
                <p:spPr>
                  <a:xfrm>
                    <a:off x="5319166" y="3146152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43AEFF41-4B4C-48AF-A28B-B478DB5FDE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9166" y="3146152"/>
                    <a:ext cx="55428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161253E-7D7F-4349-A32F-4B7C8642E964}"/>
                    </a:ext>
                  </a:extLst>
                </p:cNvPr>
                <p:cNvSpPr txBox="1"/>
                <p:nvPr/>
              </p:nvSpPr>
              <p:spPr>
                <a:xfrm>
                  <a:off x="9055135" y="3015476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161253E-7D7F-4349-A32F-4B7C8642E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5135" y="3015476"/>
                  <a:ext cx="206788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170D408-FD4B-4089-9597-F48136AED20C}"/>
                    </a:ext>
                  </a:extLst>
                </p:cNvPr>
                <p:cNvSpPr txBox="1"/>
                <p:nvPr/>
              </p:nvSpPr>
              <p:spPr>
                <a:xfrm>
                  <a:off x="10088252" y="3015474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170D408-FD4B-4089-9597-F48136AED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252" y="3015474"/>
                  <a:ext cx="20678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E5145B-F6C0-4737-9747-F4B921920841}"/>
              </a:ext>
            </a:extLst>
          </p:cNvPr>
          <p:cNvGrpSpPr/>
          <p:nvPr/>
        </p:nvGrpSpPr>
        <p:grpSpPr>
          <a:xfrm>
            <a:off x="9808628" y="2169140"/>
            <a:ext cx="1694160" cy="1383293"/>
            <a:chOff x="9869190" y="1290802"/>
            <a:chExt cx="1694160" cy="138329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6EB65E7-A52A-43E7-899D-BBB744AD59C1}"/>
                </a:ext>
              </a:extLst>
            </p:cNvPr>
            <p:cNvCxnSpPr>
              <a:stCxn id="53" idx="3"/>
              <a:endCxn id="49" idx="7"/>
            </p:cNvCxnSpPr>
            <p:nvPr/>
          </p:nvCxnSpPr>
          <p:spPr>
            <a:xfrm flipH="1">
              <a:off x="9989288" y="1664688"/>
              <a:ext cx="491628" cy="1009407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2C6DC88-73D9-466C-B8FC-A3E6EAB78AF0}"/>
                </a:ext>
              </a:extLst>
            </p:cNvPr>
            <p:cNvCxnSpPr>
              <a:cxnSpLocks/>
              <a:stCxn id="53" idx="5"/>
            </p:cNvCxnSpPr>
            <p:nvPr/>
          </p:nvCxnSpPr>
          <p:spPr>
            <a:xfrm>
              <a:off x="10763472" y="1664688"/>
              <a:ext cx="799878" cy="904723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 w="lg" len="med"/>
            </a:ln>
            <a:effectLst/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729EB3-501D-42DE-9496-214B1D06B96C}"/>
                </a:ext>
              </a:extLst>
            </p:cNvPr>
            <p:cNvGrpSpPr/>
            <p:nvPr/>
          </p:nvGrpSpPr>
          <p:grpSpPr>
            <a:xfrm>
              <a:off x="10345051" y="1290802"/>
              <a:ext cx="554286" cy="429639"/>
              <a:chOff x="6491204" y="1916300"/>
              <a:chExt cx="554286" cy="429639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CE6E5F0-FDCD-4E22-896C-E50624BAEFB1}"/>
                  </a:ext>
                </a:extLst>
              </p:cNvPr>
              <p:cNvSpPr/>
              <p:nvPr/>
            </p:nvSpPr>
            <p:spPr>
              <a:xfrm>
                <a:off x="6568550" y="1965231"/>
                <a:ext cx="399594" cy="380708"/>
              </a:xfrm>
              <a:prstGeom prst="ellipse">
                <a:avLst/>
              </a:prstGeom>
              <a:solidFill>
                <a:sysClr val="windowText" lastClr="0000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948AA477-36A9-4010-984C-88785528E5CD}"/>
                      </a:ext>
                    </a:extLst>
                  </p:cNvPr>
                  <p:cNvSpPr txBox="1"/>
                  <p:nvPr/>
                </p:nvSpPr>
                <p:spPr>
                  <a:xfrm>
                    <a:off x="6491204" y="1916300"/>
                    <a:ext cx="5542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948AA477-36A9-4010-984C-88785528E5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1204" y="1916300"/>
                    <a:ext cx="554286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FA6C017-B372-4289-9EF9-1957AA79709A}"/>
                    </a:ext>
                  </a:extLst>
                </p:cNvPr>
                <p:cNvSpPr txBox="1"/>
                <p:nvPr/>
              </p:nvSpPr>
              <p:spPr>
                <a:xfrm>
                  <a:off x="9869190" y="1809272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FA6C017-B372-4289-9EF9-1957AA797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9190" y="1809272"/>
                  <a:ext cx="206788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9412" r="-29412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F6CAC8A-72A8-4128-9DBC-D59E376B52EE}"/>
                    </a:ext>
                  </a:extLst>
                </p:cNvPr>
                <p:cNvSpPr txBox="1"/>
                <p:nvPr/>
              </p:nvSpPr>
              <p:spPr>
                <a:xfrm>
                  <a:off x="11250555" y="1801863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F6CAC8A-72A8-4128-9DBC-D59E376B5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0555" y="1801863"/>
                  <a:ext cx="206788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2353" r="-26471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C3FFFC8-6B0C-4C37-BE48-7822F5BF554E}"/>
              </a:ext>
            </a:extLst>
          </p:cNvPr>
          <p:cNvSpPr/>
          <p:nvPr/>
        </p:nvSpPr>
        <p:spPr>
          <a:xfrm>
            <a:off x="11314113" y="3475385"/>
            <a:ext cx="327707" cy="29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FFC7ABC-6250-47A0-AC6C-9C92F3F1710F}"/>
              </a:ext>
            </a:extLst>
          </p:cNvPr>
          <p:cNvSpPr/>
          <p:nvPr/>
        </p:nvSpPr>
        <p:spPr>
          <a:xfrm>
            <a:off x="10192697" y="4531484"/>
            <a:ext cx="327707" cy="29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EF05EBE-503F-41FD-9CAA-A7D4DB7F8BCD}"/>
              </a:ext>
            </a:extLst>
          </p:cNvPr>
          <p:cNvSpPr/>
          <p:nvPr/>
        </p:nvSpPr>
        <p:spPr>
          <a:xfrm>
            <a:off x="9035532" y="4530771"/>
            <a:ext cx="327707" cy="29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300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879613"/>
                <a:ext cx="4238627" cy="4854928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/>
                  <a:t>a path of 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 canonical decision tree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Pick leftmost such path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Say that 1st term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that survives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assigns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b="0" i="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ar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Repeat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879613"/>
                <a:ext cx="4238627" cy="4854928"/>
              </a:xfrm>
              <a:blipFill>
                <a:blip r:embed="rId2"/>
                <a:stretch>
                  <a:fillRect l="-2590" t="-2008" r="-4748" b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908688" y="879612"/>
            <a:ext cx="4175676" cy="4977878"/>
            <a:chOff x="4908688" y="879612"/>
            <a:chExt cx="4175676" cy="4977878"/>
          </a:xfrm>
        </p:grpSpPr>
        <p:sp>
          <p:nvSpPr>
            <p:cNvPr id="26" name="Isosceles Triangle 25"/>
            <p:cNvSpPr/>
            <p:nvPr/>
          </p:nvSpPr>
          <p:spPr>
            <a:xfrm>
              <a:off x="5838121" y="4459997"/>
              <a:ext cx="404770" cy="653686"/>
            </a:xfrm>
            <a:prstGeom prst="triangl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5752750" y="3750511"/>
              <a:ext cx="932414" cy="709486"/>
            </a:xfrm>
            <a:prstGeom prst="triangl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6128716" y="3089475"/>
              <a:ext cx="1154169" cy="664319"/>
            </a:xfrm>
            <a:prstGeom prst="triangl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6145166" y="2219884"/>
              <a:ext cx="1060704" cy="866216"/>
            </a:xfrm>
            <a:prstGeom prst="triangl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6276561" y="879612"/>
              <a:ext cx="1326874" cy="1310455"/>
            </a:xfrm>
            <a:prstGeom prst="triangl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4908688" y="879613"/>
              <a:ext cx="2053673" cy="4029633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62361" y="879613"/>
              <a:ext cx="1784074" cy="3831535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4908688" y="4594692"/>
              <a:ext cx="3837747" cy="629107"/>
            </a:xfrm>
            <a:custGeom>
              <a:avLst/>
              <a:gdLst>
                <a:gd name="connsiteX0" fmla="*/ 0 w 3389243"/>
                <a:gd name="connsiteY0" fmla="*/ 330146 h 629107"/>
                <a:gd name="connsiteX1" fmla="*/ 313083 w 3389243"/>
                <a:gd name="connsiteY1" fmla="*/ 171120 h 629107"/>
                <a:gd name="connsiteX2" fmla="*/ 631135 w 3389243"/>
                <a:gd name="connsiteY2" fmla="*/ 335116 h 629107"/>
                <a:gd name="connsiteX3" fmla="*/ 993913 w 3389243"/>
                <a:gd name="connsiteY3" fmla="*/ 628320 h 629107"/>
                <a:gd name="connsiteX4" fmla="*/ 1674743 w 3389243"/>
                <a:gd name="connsiteY4" fmla="*/ 414629 h 629107"/>
                <a:gd name="connsiteX5" fmla="*/ 2201517 w 3389243"/>
                <a:gd name="connsiteY5" fmla="*/ 210877 h 629107"/>
                <a:gd name="connsiteX6" fmla="*/ 2723322 w 3389243"/>
                <a:gd name="connsiteY6" fmla="*/ 2155 h 629107"/>
                <a:gd name="connsiteX7" fmla="*/ 3389243 w 3389243"/>
                <a:gd name="connsiteY7" fmla="*/ 96577 h 629107"/>
                <a:gd name="connsiteX8" fmla="*/ 3389243 w 3389243"/>
                <a:gd name="connsiteY8" fmla="*/ 96577 h 629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9243" h="629107">
                  <a:moveTo>
                    <a:pt x="0" y="330146"/>
                  </a:moveTo>
                  <a:cubicBezTo>
                    <a:pt x="103947" y="250219"/>
                    <a:pt x="207894" y="170292"/>
                    <a:pt x="313083" y="171120"/>
                  </a:cubicBezTo>
                  <a:cubicBezTo>
                    <a:pt x="418272" y="171948"/>
                    <a:pt x="517663" y="258916"/>
                    <a:pt x="631135" y="335116"/>
                  </a:cubicBezTo>
                  <a:cubicBezTo>
                    <a:pt x="744607" y="411316"/>
                    <a:pt x="819978" y="615068"/>
                    <a:pt x="993913" y="628320"/>
                  </a:cubicBezTo>
                  <a:cubicBezTo>
                    <a:pt x="1167848" y="641572"/>
                    <a:pt x="1473476" y="484203"/>
                    <a:pt x="1674743" y="414629"/>
                  </a:cubicBezTo>
                  <a:cubicBezTo>
                    <a:pt x="1876010" y="345055"/>
                    <a:pt x="2201517" y="210877"/>
                    <a:pt x="2201517" y="210877"/>
                  </a:cubicBezTo>
                  <a:cubicBezTo>
                    <a:pt x="2376280" y="142131"/>
                    <a:pt x="2525368" y="21205"/>
                    <a:pt x="2723322" y="2155"/>
                  </a:cubicBezTo>
                  <a:cubicBezTo>
                    <a:pt x="2921276" y="-16895"/>
                    <a:pt x="3389243" y="96577"/>
                    <a:pt x="3389243" y="96577"/>
                  </a:cubicBezTo>
                  <a:lnTo>
                    <a:pt x="3389243" y="96577"/>
                  </a:lnTo>
                </a:path>
              </a:pathLst>
            </a:cu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42991" y="909430"/>
              <a:ext cx="914400" cy="4104693"/>
            </a:xfrm>
            <a:custGeom>
              <a:avLst/>
              <a:gdLst>
                <a:gd name="connsiteX0" fmla="*/ 914400 w 914400"/>
                <a:gd name="connsiteY0" fmla="*/ 0 h 4293705"/>
                <a:gd name="connsiteX1" fmla="*/ 626166 w 914400"/>
                <a:gd name="connsiteY1" fmla="*/ 1401418 h 4293705"/>
                <a:gd name="connsiteX2" fmla="*/ 655983 w 914400"/>
                <a:gd name="connsiteY2" fmla="*/ 2271092 h 4293705"/>
                <a:gd name="connsiteX3" fmla="*/ 193813 w 914400"/>
                <a:gd name="connsiteY3" fmla="*/ 2991679 h 4293705"/>
                <a:gd name="connsiteX4" fmla="*/ 0 w 914400"/>
                <a:gd name="connsiteY4" fmla="*/ 3752022 h 4293705"/>
                <a:gd name="connsiteX5" fmla="*/ 29818 w 914400"/>
                <a:gd name="connsiteY5" fmla="*/ 4293705 h 4293705"/>
                <a:gd name="connsiteX6" fmla="*/ 29818 w 914400"/>
                <a:gd name="connsiteY6" fmla="*/ 4293705 h 429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4293705">
                  <a:moveTo>
                    <a:pt x="914400" y="0"/>
                  </a:moveTo>
                  <a:lnTo>
                    <a:pt x="626166" y="1401418"/>
                  </a:lnTo>
                  <a:lnTo>
                    <a:pt x="655983" y="2271092"/>
                  </a:lnTo>
                  <a:lnTo>
                    <a:pt x="193813" y="2991679"/>
                  </a:lnTo>
                  <a:lnTo>
                    <a:pt x="0" y="3752022"/>
                  </a:lnTo>
                  <a:lnTo>
                    <a:pt x="29818" y="4293705"/>
                  </a:lnTo>
                  <a:lnTo>
                    <a:pt x="29818" y="429370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9" idx="0"/>
              <a:endCxn id="19" idx="2"/>
            </p:cNvCxnSpPr>
            <p:nvPr/>
          </p:nvCxnSpPr>
          <p:spPr>
            <a:xfrm flipH="1">
              <a:off x="6276561" y="879612"/>
              <a:ext cx="663437" cy="131045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7" idx="1"/>
              <a:endCxn id="17" idx="1"/>
            </p:cNvCxnSpPr>
            <p:nvPr/>
          </p:nvCxnSpPr>
          <p:spPr>
            <a:xfrm>
              <a:off x="6669157" y="2249157"/>
              <a:ext cx="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7" idx="1"/>
              <a:endCxn id="21" idx="4"/>
            </p:cNvCxnSpPr>
            <p:nvPr/>
          </p:nvCxnSpPr>
          <p:spPr>
            <a:xfrm>
              <a:off x="6669157" y="2249157"/>
              <a:ext cx="536713" cy="83694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2"/>
            </p:cNvCxnSpPr>
            <p:nvPr/>
          </p:nvCxnSpPr>
          <p:spPr>
            <a:xfrm>
              <a:off x="6698974" y="3080547"/>
              <a:ext cx="125985" cy="666505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7" idx="3"/>
            </p:cNvCxnSpPr>
            <p:nvPr/>
          </p:nvCxnSpPr>
          <p:spPr>
            <a:xfrm>
              <a:off x="6236804" y="3769413"/>
              <a:ext cx="218661" cy="68384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7" idx="4"/>
            </p:cNvCxnSpPr>
            <p:nvPr/>
          </p:nvCxnSpPr>
          <p:spPr>
            <a:xfrm>
              <a:off x="6042991" y="4496285"/>
              <a:ext cx="171450" cy="517838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 flipH="1">
                  <a:off x="5024963" y="5362867"/>
                  <a:ext cx="4059401" cy="494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Canonical decision tree for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sub>
                      </m:sSub>
                    </m:oMath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024963" y="5362867"/>
                  <a:ext cx="4059401" cy="494623"/>
                </a:xfrm>
                <a:prstGeom prst="rect">
                  <a:avLst/>
                </a:prstGeom>
                <a:blipFill>
                  <a:blip r:embed="rId3"/>
                  <a:stretch>
                    <a:fillRect l="-2252" t="-120988" r="-7808" b="-17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824959" y="1401517"/>
                  <a:ext cx="4226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959" y="1401517"/>
                  <a:ext cx="42267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1739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209472" y="2636108"/>
                  <a:ext cx="4226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72" y="2636108"/>
                  <a:ext cx="42267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21739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887096" y="3110122"/>
                  <a:ext cx="4226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096" y="3110122"/>
                  <a:ext cx="42267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21739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586903" y="3678138"/>
                  <a:ext cx="4226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903" y="3678138"/>
                  <a:ext cx="42267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20000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446780" y="4444193"/>
                  <a:ext cx="4226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780" y="4444193"/>
                  <a:ext cx="42267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21739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972548" y="1305175"/>
                  <a:ext cx="4226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548" y="1305175"/>
                  <a:ext cx="422673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18841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093664" y="2509772"/>
                  <a:ext cx="4226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664" y="2509772"/>
                  <a:ext cx="422673" cy="461665"/>
                </a:xfrm>
                <a:prstGeom prst="rect">
                  <a:avLst/>
                </a:prstGeom>
                <a:blipFill>
                  <a:blip r:embed="rId10"/>
                  <a:stretch>
                    <a:fillRect r="-18841"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880027" y="3261325"/>
                  <a:ext cx="37644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0027" y="3261325"/>
                  <a:ext cx="376445" cy="461665"/>
                </a:xfrm>
                <a:prstGeom prst="rect">
                  <a:avLst/>
                </a:prstGeom>
                <a:blipFill>
                  <a:blip r:embed="rId11"/>
                  <a:stretch>
                    <a:fillRect r="-34426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496877" y="3967143"/>
                  <a:ext cx="3764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877" y="3967143"/>
                  <a:ext cx="376445" cy="461665"/>
                </a:xfrm>
                <a:prstGeom prst="rect">
                  <a:avLst/>
                </a:prstGeom>
                <a:blipFill>
                  <a:blip r:embed="rId12"/>
                  <a:stretch>
                    <a:fillRect r="-32258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182860" y="4610496"/>
                  <a:ext cx="3764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2860" y="4610496"/>
                  <a:ext cx="376445" cy="461665"/>
                </a:xfrm>
                <a:prstGeom prst="rect">
                  <a:avLst/>
                </a:prstGeom>
                <a:blipFill>
                  <a:blip r:embed="rId13"/>
                  <a:stretch>
                    <a:fillRect r="-33871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6068530" y="5111716"/>
              <a:ext cx="300853" cy="26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06308" y="2196809"/>
              <a:ext cx="300853" cy="26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16069" y="3073155"/>
              <a:ext cx="300853" cy="26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14163" y="4479105"/>
              <a:ext cx="300853" cy="26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37767" y="3747237"/>
              <a:ext cx="300853" cy="26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10B19-4B53-4271-B41F-AFFA97BC6750}"/>
                  </a:ext>
                </a:extLst>
              </p:cNvPr>
              <p:cNvSpPr txBox="1"/>
              <p:nvPr/>
            </p:nvSpPr>
            <p:spPr>
              <a:xfrm>
                <a:off x="8973938" y="1801530"/>
                <a:ext cx="2074863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8B10B19-4B53-4271-B41F-AFFA97BC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938" y="1801530"/>
                <a:ext cx="2074863" cy="426527"/>
              </a:xfrm>
              <a:prstGeom prst="rect">
                <a:avLst/>
              </a:prstGeom>
              <a:blipFill>
                <a:blip r:embed="rId14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79C61D8-5EAA-4961-BBE8-F084D32DB030}"/>
                  </a:ext>
                </a:extLst>
              </p:cNvPr>
              <p:cNvSpPr txBox="1"/>
              <p:nvPr/>
            </p:nvSpPr>
            <p:spPr>
              <a:xfrm>
                <a:off x="9382660" y="2161879"/>
                <a:ext cx="1418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79C61D8-5EAA-4961-BBE8-F084D32D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0" y="2161879"/>
                <a:ext cx="1418722" cy="400110"/>
              </a:xfrm>
              <a:prstGeom prst="rect">
                <a:avLst/>
              </a:prstGeom>
              <a:blipFill>
                <a:blip r:embed="rId1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006AE65-3B33-4B4C-A183-EDA01099870D}"/>
                  </a:ext>
                </a:extLst>
              </p:cNvPr>
              <p:cNvSpPr txBox="1"/>
              <p:nvPr/>
            </p:nvSpPr>
            <p:spPr>
              <a:xfrm>
                <a:off x="9377053" y="2551792"/>
                <a:ext cx="14331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006AE65-3B33-4B4C-A183-EDA010998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053" y="2551792"/>
                <a:ext cx="1433148" cy="400110"/>
              </a:xfrm>
              <a:prstGeom prst="rect">
                <a:avLst/>
              </a:prstGeom>
              <a:blipFill>
                <a:blip r:embed="rId1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59191DB-037E-490A-947E-E1840CDCCE80}"/>
              </a:ext>
            </a:extLst>
          </p:cNvPr>
          <p:cNvGrpSpPr/>
          <p:nvPr/>
        </p:nvGrpSpPr>
        <p:grpSpPr>
          <a:xfrm>
            <a:off x="7603435" y="183732"/>
            <a:ext cx="4525228" cy="5854549"/>
            <a:chOff x="7603435" y="183732"/>
            <a:chExt cx="4525228" cy="58545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D80F14E4-FBF8-4842-90E7-52BE2F88E6B3}"/>
                    </a:ext>
                  </a:extLst>
                </p:cNvPr>
                <p:cNvSpPr txBox="1"/>
                <p:nvPr/>
              </p:nvSpPr>
              <p:spPr>
                <a:xfrm>
                  <a:off x="8098675" y="1299539"/>
                  <a:ext cx="397078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sub>
                          </m:sSub>
                        </m:e>
                      </m:ba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D80F14E4-FBF8-4842-90E7-52BE2F88E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8675" y="1299539"/>
                  <a:ext cx="3970783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30D3FA-A527-40BF-9D88-164BA559ECDB}"/>
                </a:ext>
              </a:extLst>
            </p:cNvPr>
            <p:cNvGrpSpPr/>
            <p:nvPr/>
          </p:nvGrpSpPr>
          <p:grpSpPr>
            <a:xfrm>
              <a:off x="7603435" y="183732"/>
              <a:ext cx="4525228" cy="5854549"/>
              <a:chOff x="7603435" y="183732"/>
              <a:chExt cx="4525228" cy="585454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1BDA5B1-1C7A-414F-8267-DF5E74D2F9B1}"/>
                      </a:ext>
                    </a:extLst>
                  </p:cNvPr>
                  <p:cNvSpPr txBox="1"/>
                  <p:nvPr/>
                </p:nvSpPr>
                <p:spPr>
                  <a:xfrm>
                    <a:off x="7603435" y="506681"/>
                    <a:ext cx="4466023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a14:m>
                    <a:endParaRPr lang="en-US" sz="2000" b="1" dirty="0"/>
                  </a:p>
                </p:txBody>
              </p:sp>
            </mc:Choice>
            <mc:Fallback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1BDA5B1-1C7A-414F-8267-DF5E74D2F9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3435" y="506681"/>
                    <a:ext cx="4466023" cy="52322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F35B454B-5E9B-48EE-85E4-5E6737CC386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768798" y="1026344"/>
                    <a:ext cx="283300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F35B454B-5E9B-48EE-85E4-5E6737CC38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768798" y="1026344"/>
                    <a:ext cx="2833007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7E019AD-3B39-4C52-8CD7-D744B8B30775}"/>
                  </a:ext>
                </a:extLst>
              </p:cNvPr>
              <p:cNvSpPr txBox="1"/>
              <p:nvPr/>
            </p:nvSpPr>
            <p:spPr>
              <a:xfrm>
                <a:off x="9521687" y="183732"/>
                <a:ext cx="106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Example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8A60E99-29F0-403B-B599-2A85576BCC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69576" y="4036879"/>
                <a:ext cx="1784074" cy="1820611"/>
                <a:chOff x="9035532" y="2169140"/>
                <a:chExt cx="2606288" cy="2659663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D97AE210-7A21-4C84-B95D-AA28236D9A08}"/>
                    </a:ext>
                  </a:extLst>
                </p:cNvPr>
                <p:cNvGrpSpPr/>
                <p:nvPr/>
              </p:nvGrpSpPr>
              <p:grpSpPr>
                <a:xfrm>
                  <a:off x="9202845" y="3447749"/>
                  <a:ext cx="1243876" cy="1083022"/>
                  <a:chOff x="9055136" y="2489192"/>
                  <a:chExt cx="1243876" cy="1083022"/>
                </a:xfrm>
              </p:grpSpPr>
              <p:cxnSp>
                <p:nvCxnSpPr>
                  <p:cNvPr id="88" name="Straight Arrow Connector 87">
                    <a:extLst>
                      <a:ext uri="{FF2B5EF4-FFF2-40B4-BE49-F238E27FC236}">
                        <a16:creationId xmlns:a16="http://schemas.microsoft.com/office/drawing/2014/main" id="{B69DEC50-60F2-4759-B111-B6B04BB27604}"/>
                      </a:ext>
                    </a:extLst>
                  </p:cNvPr>
                  <p:cNvCxnSpPr>
                    <a:cxnSpLocks/>
                    <a:stCxn id="93" idx="5"/>
                  </p:cNvCxnSpPr>
                  <p:nvPr/>
                </p:nvCxnSpPr>
                <p:spPr>
                  <a:xfrm>
                    <a:off x="9781017" y="2863078"/>
                    <a:ext cx="451214" cy="709136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002060"/>
                    </a:solidFill>
                    <a:prstDash val="solid"/>
                    <a:miter lim="800000"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89" name="Straight Arrow Connector 88">
                    <a:extLst>
                      <a:ext uri="{FF2B5EF4-FFF2-40B4-BE49-F238E27FC236}">
                        <a16:creationId xmlns:a16="http://schemas.microsoft.com/office/drawing/2014/main" id="{C4244A66-2E0E-40E0-AD32-04025B4C2532}"/>
                      </a:ext>
                    </a:extLst>
                  </p:cNvPr>
                  <p:cNvCxnSpPr>
                    <a:cxnSpLocks/>
                    <a:stCxn id="93" idx="3"/>
                  </p:cNvCxnSpPr>
                  <p:nvPr/>
                </p:nvCxnSpPr>
                <p:spPr>
                  <a:xfrm flipH="1">
                    <a:off x="9078022" y="2863078"/>
                    <a:ext cx="420439" cy="709136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C00000"/>
                    </a:solidFill>
                    <a:prstDash val="solid"/>
                    <a:miter lim="800000"/>
                    <a:headEnd type="none" w="med" len="med"/>
                    <a:tailEnd type="triangle" w="lg" len="med"/>
                  </a:ln>
                  <a:effectLst/>
                </p:spPr>
              </p:cxn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FF787FC4-C69C-4385-AFE1-A54F31B1570F}"/>
                      </a:ext>
                    </a:extLst>
                  </p:cNvPr>
                  <p:cNvGrpSpPr/>
                  <p:nvPr/>
                </p:nvGrpSpPr>
                <p:grpSpPr>
                  <a:xfrm>
                    <a:off x="9362596" y="2489192"/>
                    <a:ext cx="554286" cy="449620"/>
                    <a:chOff x="5319166" y="3146152"/>
                    <a:chExt cx="554286" cy="449620"/>
                  </a:xfrm>
                </p:grpSpPr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0DB8F6E6-D8DC-460E-A919-97F3F47CA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6512" y="3195083"/>
                      <a:ext cx="399594" cy="380708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94" name="TextBox 93">
                          <a:extLst>
                            <a:ext uri="{FF2B5EF4-FFF2-40B4-BE49-F238E27FC236}">
                              <a16:creationId xmlns:a16="http://schemas.microsoft.com/office/drawing/2014/main" id="{23DD01FA-BEC5-4208-B6EB-E25077AA29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19166" y="3146152"/>
                          <a:ext cx="554286" cy="4496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>
                            <a:solidFill>
                              <a:prstClr val="white"/>
                            </a:solidFill>
                            <a:latin typeface="Corbel" panose="020B0503020204020204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94" name="TextBox 93">
                          <a:extLst>
                            <a:ext uri="{FF2B5EF4-FFF2-40B4-BE49-F238E27FC236}">
                              <a16:creationId xmlns:a16="http://schemas.microsoft.com/office/drawing/2014/main" id="{23DD01FA-BEC5-4208-B6EB-E25077AA293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319166" y="3146152"/>
                          <a:ext cx="554286" cy="449620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1" name="TextBox 90">
                        <a:extLst>
                          <a:ext uri="{FF2B5EF4-FFF2-40B4-BE49-F238E27FC236}">
                            <a16:creationId xmlns:a16="http://schemas.microsoft.com/office/drawing/2014/main" id="{F2ECEED6-4BF4-4F82-9C99-B01DC521C1F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055136" y="3015476"/>
                        <a:ext cx="210759" cy="3147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m:oMathPara>
                        </a14:m>
                        <a:endParaRPr lang="en-US" sz="1400" b="1" dirty="0">
                          <a:solidFill>
                            <a:srgbClr val="C00000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91" name="TextBox 90">
                        <a:extLst>
                          <a:ext uri="{FF2B5EF4-FFF2-40B4-BE49-F238E27FC236}">
                            <a16:creationId xmlns:a16="http://schemas.microsoft.com/office/drawing/2014/main" id="{F2ECEED6-4BF4-4F82-9C99-B01DC521C1F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055136" y="3015476"/>
                        <a:ext cx="210759" cy="31473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30435" r="-30435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2" name="TextBox 91">
                        <a:extLst>
                          <a:ext uri="{FF2B5EF4-FFF2-40B4-BE49-F238E27FC236}">
                            <a16:creationId xmlns:a16="http://schemas.microsoft.com/office/drawing/2014/main" id="{6AED775B-FC2D-4BDC-BCFA-B5CA667C91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088253" y="3015474"/>
                        <a:ext cx="210759" cy="3147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m:oMathPara>
                        </a14:m>
                        <a:endParaRPr lang="en-US" sz="1400" b="1" dirty="0">
                          <a:solidFill>
                            <a:srgbClr val="002060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92" name="TextBox 91">
                        <a:extLst>
                          <a:ext uri="{FF2B5EF4-FFF2-40B4-BE49-F238E27FC236}">
                            <a16:creationId xmlns:a16="http://schemas.microsoft.com/office/drawing/2014/main" id="{6AED775B-FC2D-4BDC-BCFA-B5CA667C913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88253" y="3015474"/>
                        <a:ext cx="210759" cy="314734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30435" r="-30435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3FD67DE5-0CD3-4AD6-8FD1-252E24C15D38}"/>
                    </a:ext>
                  </a:extLst>
                </p:cNvPr>
                <p:cNvGrpSpPr/>
                <p:nvPr/>
              </p:nvGrpSpPr>
              <p:grpSpPr>
                <a:xfrm>
                  <a:off x="9808628" y="2169140"/>
                  <a:ext cx="1694160" cy="1383293"/>
                  <a:chOff x="9869190" y="1290802"/>
                  <a:chExt cx="1694160" cy="1383293"/>
                </a:xfrm>
              </p:grpSpPr>
              <p:cxnSp>
                <p:nvCxnSpPr>
                  <p:cNvPr id="81" name="Straight Arrow Connector 80">
                    <a:extLst>
                      <a:ext uri="{FF2B5EF4-FFF2-40B4-BE49-F238E27FC236}">
                        <a16:creationId xmlns:a16="http://schemas.microsoft.com/office/drawing/2014/main" id="{0C84666B-0F6F-4FD5-BC4B-CB681DDFB0D9}"/>
                      </a:ext>
                    </a:extLst>
                  </p:cNvPr>
                  <p:cNvCxnSpPr>
                    <a:stCxn id="86" idx="3"/>
                    <a:endCxn id="93" idx="7"/>
                  </p:cNvCxnSpPr>
                  <p:nvPr/>
                </p:nvCxnSpPr>
                <p:spPr>
                  <a:xfrm flipH="1">
                    <a:off x="9989288" y="1664688"/>
                    <a:ext cx="491628" cy="1009407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C00000"/>
                    </a:solidFill>
                    <a:prstDash val="solid"/>
                    <a:miter lim="800000"/>
                    <a:headEnd type="none" w="med" len="med"/>
                    <a:tailEnd type="triangle" w="lg" len="med"/>
                  </a:ln>
                  <a:effectLst/>
                </p:spPr>
              </p:cxnSp>
              <p:cxnSp>
                <p:nvCxnSpPr>
                  <p:cNvPr id="82" name="Straight Arrow Connector 81">
                    <a:extLst>
                      <a:ext uri="{FF2B5EF4-FFF2-40B4-BE49-F238E27FC236}">
                        <a16:creationId xmlns:a16="http://schemas.microsoft.com/office/drawing/2014/main" id="{9D1B1276-1D67-4D71-8DA2-8A68391254AB}"/>
                      </a:ext>
                    </a:extLst>
                  </p:cNvPr>
                  <p:cNvCxnSpPr>
                    <a:cxnSpLocks/>
                    <a:stCxn id="86" idx="5"/>
                  </p:cNvCxnSpPr>
                  <p:nvPr/>
                </p:nvCxnSpPr>
                <p:spPr>
                  <a:xfrm>
                    <a:off x="10763472" y="1664688"/>
                    <a:ext cx="799878" cy="904723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002060"/>
                    </a:solidFill>
                    <a:prstDash val="solid"/>
                    <a:miter lim="800000"/>
                    <a:headEnd type="none" w="med" len="med"/>
                    <a:tailEnd type="triangle" w="lg" len="med"/>
                  </a:ln>
                  <a:effectLst/>
                </p:spPr>
              </p:cxn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EA93CF3A-FA66-47E7-8936-C14DDF1F0311}"/>
                      </a:ext>
                    </a:extLst>
                  </p:cNvPr>
                  <p:cNvGrpSpPr/>
                  <p:nvPr/>
                </p:nvGrpSpPr>
                <p:grpSpPr>
                  <a:xfrm>
                    <a:off x="10345051" y="1290802"/>
                    <a:ext cx="554286" cy="449620"/>
                    <a:chOff x="6491204" y="1916300"/>
                    <a:chExt cx="554286" cy="449620"/>
                  </a:xfrm>
                </p:grpSpPr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36ECDCE0-D89E-4608-AFA0-44C493DE3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8550" y="1965231"/>
                      <a:ext cx="399594" cy="380708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90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87" name="TextBox 86">
                          <a:extLst>
                            <a:ext uri="{FF2B5EF4-FFF2-40B4-BE49-F238E27FC236}">
                              <a16:creationId xmlns:a16="http://schemas.microsoft.com/office/drawing/2014/main" id="{058C45E0-8860-4930-AE0D-09D599862BE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91204" y="1916300"/>
                          <a:ext cx="554286" cy="4496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>
                            <a:solidFill>
                              <a:prstClr val="white"/>
                            </a:solidFill>
                            <a:latin typeface="Corbel" panose="020B0503020204020204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87" name="TextBox 86">
                          <a:extLst>
                            <a:ext uri="{FF2B5EF4-FFF2-40B4-BE49-F238E27FC236}">
                              <a16:creationId xmlns:a16="http://schemas.microsoft.com/office/drawing/2014/main" id="{058C45E0-8860-4930-AE0D-09D599862BE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491204" y="1916300"/>
                          <a:ext cx="554286" cy="449620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84" name="TextBox 83">
                        <a:extLst>
                          <a:ext uri="{FF2B5EF4-FFF2-40B4-BE49-F238E27FC236}">
                            <a16:creationId xmlns:a16="http://schemas.microsoft.com/office/drawing/2014/main" id="{EF36E640-6864-45E1-BA77-051D84B65BF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869190" y="1809273"/>
                        <a:ext cx="210759" cy="3147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m:oMathPara>
                        </a14:m>
                        <a:endParaRPr lang="en-US" sz="1400" b="1" dirty="0">
                          <a:solidFill>
                            <a:srgbClr val="C00000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84" name="TextBox 83">
                        <a:extLst>
                          <a:ext uri="{FF2B5EF4-FFF2-40B4-BE49-F238E27FC236}">
                            <a16:creationId xmlns:a16="http://schemas.microsoft.com/office/drawing/2014/main" id="{EF36E640-6864-45E1-BA77-051D84B65BF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69190" y="1809273"/>
                        <a:ext cx="210759" cy="31473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29167" r="-25000" b="-2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85" name="TextBox 84">
                        <a:extLst>
                          <a:ext uri="{FF2B5EF4-FFF2-40B4-BE49-F238E27FC236}">
                            <a16:creationId xmlns:a16="http://schemas.microsoft.com/office/drawing/2014/main" id="{3EC6E38C-3D89-451B-9518-01B4C5ECA07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250554" y="1801863"/>
                        <a:ext cx="210759" cy="31473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m:oMathPara>
                        </a14:m>
                        <a:endParaRPr lang="en-US" sz="1400" b="1" dirty="0">
                          <a:solidFill>
                            <a:srgbClr val="002060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85" name="TextBox 84">
                        <a:extLst>
                          <a:ext uri="{FF2B5EF4-FFF2-40B4-BE49-F238E27FC236}">
                            <a16:creationId xmlns:a16="http://schemas.microsoft.com/office/drawing/2014/main" id="{3EC6E38C-3D89-451B-9518-01B4C5ECA07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250554" y="1801863"/>
                        <a:ext cx="210759" cy="314734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29167" r="-25000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7EF75DA-3629-490F-AB66-C04F8264575D}"/>
                    </a:ext>
                  </a:extLst>
                </p:cNvPr>
                <p:cNvSpPr/>
                <p:nvPr/>
              </p:nvSpPr>
              <p:spPr>
                <a:xfrm>
                  <a:off x="11314113" y="3475385"/>
                  <a:ext cx="327707" cy="2973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rgbClr val="FFFF00"/>
                      </a:solidFill>
                    </a:rPr>
                    <a:t>1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8D822B7-0FFF-47B6-81C3-148103FBAAD8}"/>
                    </a:ext>
                  </a:extLst>
                </p:cNvPr>
                <p:cNvSpPr/>
                <p:nvPr/>
              </p:nvSpPr>
              <p:spPr>
                <a:xfrm>
                  <a:off x="10192697" y="4531484"/>
                  <a:ext cx="327707" cy="2973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rgbClr val="FFFF00"/>
                      </a:solidFill>
                    </a:rPr>
                    <a:t>1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63C7EBB-8D49-4AC3-AD68-093A3BDC2572}"/>
                    </a:ext>
                  </a:extLst>
                </p:cNvPr>
                <p:cNvSpPr/>
                <p:nvPr/>
              </p:nvSpPr>
              <p:spPr>
                <a:xfrm>
                  <a:off x="9035532" y="4530771"/>
                  <a:ext cx="327707" cy="2973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rgbClr val="FFFF00"/>
                      </a:solidFill>
                    </a:rPr>
                    <a:t>0</a:t>
                  </a: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2146FCD8-41BD-4A8A-9A85-BA2E68BC5C5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6725" y="5336166"/>
                    <a:ext cx="991938" cy="7021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0070C0"/>
                        </a:solidFill>
                      </a:rPr>
                      <a:t>Tree for</a:t>
                    </a:r>
                  </a:p>
                  <a:p>
                    <a:pPr algn="ctr"/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2146FCD8-41BD-4A8A-9A85-BA2E68BC5C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6725" y="5336166"/>
                    <a:ext cx="991938" cy="70211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6748" t="-4310" r="-5521" b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63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>
            <a:off x="5838121" y="4459997"/>
            <a:ext cx="404770" cy="653686"/>
          </a:xfrm>
          <a:prstGeom prst="triangl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5752750" y="3750511"/>
            <a:ext cx="932414" cy="709486"/>
          </a:xfrm>
          <a:prstGeom prst="triangl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128716" y="3089475"/>
            <a:ext cx="1154169" cy="664319"/>
          </a:xfrm>
          <a:prstGeom prst="triangl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6145166" y="2219884"/>
            <a:ext cx="1060704" cy="866216"/>
          </a:xfrm>
          <a:prstGeom prst="triangl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276561" y="879612"/>
            <a:ext cx="1326874" cy="1310455"/>
          </a:xfrm>
          <a:prstGeom prst="triangl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879613"/>
                <a:ext cx="4798807" cy="4854928"/>
              </a:xfrm>
            </p:spPr>
            <p:txBody>
              <a:bodyPr/>
              <a:lstStyle/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Say that 1st term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that survives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assigns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ar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0"/>
                <a:r>
                  <a:rPr lang="en-US" b="1" dirty="0"/>
                  <a:t>…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 lvl="0"/>
                <a:r>
                  <a:rPr lang="en-US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/>
                  <a:t> and indices of the terms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,…,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879613"/>
                <a:ext cx="4798807" cy="4854928"/>
              </a:xfrm>
              <a:blipFill>
                <a:blip r:embed="rId2"/>
                <a:stretch>
                  <a:fillRect l="-2287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908688" y="879613"/>
            <a:ext cx="2053673" cy="40296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361" y="879613"/>
            <a:ext cx="1784074" cy="383153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908688" y="4594692"/>
            <a:ext cx="3837747" cy="629107"/>
          </a:xfrm>
          <a:custGeom>
            <a:avLst/>
            <a:gdLst>
              <a:gd name="connsiteX0" fmla="*/ 0 w 3389243"/>
              <a:gd name="connsiteY0" fmla="*/ 330146 h 629107"/>
              <a:gd name="connsiteX1" fmla="*/ 313083 w 3389243"/>
              <a:gd name="connsiteY1" fmla="*/ 171120 h 629107"/>
              <a:gd name="connsiteX2" fmla="*/ 631135 w 3389243"/>
              <a:gd name="connsiteY2" fmla="*/ 335116 h 629107"/>
              <a:gd name="connsiteX3" fmla="*/ 993913 w 3389243"/>
              <a:gd name="connsiteY3" fmla="*/ 628320 h 629107"/>
              <a:gd name="connsiteX4" fmla="*/ 1674743 w 3389243"/>
              <a:gd name="connsiteY4" fmla="*/ 414629 h 629107"/>
              <a:gd name="connsiteX5" fmla="*/ 2201517 w 3389243"/>
              <a:gd name="connsiteY5" fmla="*/ 210877 h 629107"/>
              <a:gd name="connsiteX6" fmla="*/ 2723322 w 3389243"/>
              <a:gd name="connsiteY6" fmla="*/ 2155 h 629107"/>
              <a:gd name="connsiteX7" fmla="*/ 3389243 w 3389243"/>
              <a:gd name="connsiteY7" fmla="*/ 96577 h 629107"/>
              <a:gd name="connsiteX8" fmla="*/ 3389243 w 3389243"/>
              <a:gd name="connsiteY8" fmla="*/ 96577 h 62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9243" h="629107">
                <a:moveTo>
                  <a:pt x="0" y="330146"/>
                </a:moveTo>
                <a:cubicBezTo>
                  <a:pt x="103947" y="250219"/>
                  <a:pt x="207894" y="170292"/>
                  <a:pt x="313083" y="171120"/>
                </a:cubicBezTo>
                <a:cubicBezTo>
                  <a:pt x="418272" y="171948"/>
                  <a:pt x="517663" y="258916"/>
                  <a:pt x="631135" y="335116"/>
                </a:cubicBezTo>
                <a:cubicBezTo>
                  <a:pt x="744607" y="411316"/>
                  <a:pt x="819978" y="615068"/>
                  <a:pt x="993913" y="628320"/>
                </a:cubicBezTo>
                <a:cubicBezTo>
                  <a:pt x="1167848" y="641572"/>
                  <a:pt x="1473476" y="484203"/>
                  <a:pt x="1674743" y="414629"/>
                </a:cubicBezTo>
                <a:cubicBezTo>
                  <a:pt x="1876010" y="345055"/>
                  <a:pt x="2201517" y="210877"/>
                  <a:pt x="2201517" y="210877"/>
                </a:cubicBezTo>
                <a:cubicBezTo>
                  <a:pt x="2376280" y="142131"/>
                  <a:pt x="2525368" y="21205"/>
                  <a:pt x="2723322" y="2155"/>
                </a:cubicBezTo>
                <a:cubicBezTo>
                  <a:pt x="2921276" y="-16895"/>
                  <a:pt x="3389243" y="96577"/>
                  <a:pt x="3389243" y="96577"/>
                </a:cubicBezTo>
                <a:lnTo>
                  <a:pt x="3389243" y="96577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42991" y="909430"/>
            <a:ext cx="914400" cy="4104693"/>
          </a:xfrm>
          <a:custGeom>
            <a:avLst/>
            <a:gdLst>
              <a:gd name="connsiteX0" fmla="*/ 914400 w 914400"/>
              <a:gd name="connsiteY0" fmla="*/ 0 h 4293705"/>
              <a:gd name="connsiteX1" fmla="*/ 626166 w 914400"/>
              <a:gd name="connsiteY1" fmla="*/ 1401418 h 4293705"/>
              <a:gd name="connsiteX2" fmla="*/ 655983 w 914400"/>
              <a:gd name="connsiteY2" fmla="*/ 2271092 h 4293705"/>
              <a:gd name="connsiteX3" fmla="*/ 193813 w 914400"/>
              <a:gd name="connsiteY3" fmla="*/ 2991679 h 4293705"/>
              <a:gd name="connsiteX4" fmla="*/ 0 w 914400"/>
              <a:gd name="connsiteY4" fmla="*/ 3752022 h 4293705"/>
              <a:gd name="connsiteX5" fmla="*/ 29818 w 914400"/>
              <a:gd name="connsiteY5" fmla="*/ 4293705 h 4293705"/>
              <a:gd name="connsiteX6" fmla="*/ 29818 w 914400"/>
              <a:gd name="connsiteY6" fmla="*/ 4293705 h 429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4293705">
                <a:moveTo>
                  <a:pt x="914400" y="0"/>
                </a:moveTo>
                <a:lnTo>
                  <a:pt x="626166" y="1401418"/>
                </a:lnTo>
                <a:lnTo>
                  <a:pt x="655983" y="2271092"/>
                </a:lnTo>
                <a:lnTo>
                  <a:pt x="193813" y="2991679"/>
                </a:lnTo>
                <a:lnTo>
                  <a:pt x="0" y="3752022"/>
                </a:lnTo>
                <a:lnTo>
                  <a:pt x="29818" y="4293705"/>
                </a:lnTo>
                <a:lnTo>
                  <a:pt x="29818" y="429370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9" idx="0"/>
            <a:endCxn id="19" idx="2"/>
          </p:cNvCxnSpPr>
          <p:nvPr/>
        </p:nvCxnSpPr>
        <p:spPr>
          <a:xfrm flipH="1">
            <a:off x="6276561" y="879612"/>
            <a:ext cx="663437" cy="131045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1"/>
            <a:endCxn id="17" idx="1"/>
          </p:cNvCxnSpPr>
          <p:nvPr/>
        </p:nvCxnSpPr>
        <p:spPr>
          <a:xfrm>
            <a:off x="6669157" y="2249157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" idx="1"/>
            <a:endCxn id="21" idx="4"/>
          </p:cNvCxnSpPr>
          <p:nvPr/>
        </p:nvCxnSpPr>
        <p:spPr>
          <a:xfrm>
            <a:off x="6669157" y="2249157"/>
            <a:ext cx="536713" cy="83694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2"/>
          </p:cNvCxnSpPr>
          <p:nvPr/>
        </p:nvCxnSpPr>
        <p:spPr>
          <a:xfrm>
            <a:off x="6698974" y="3080547"/>
            <a:ext cx="125985" cy="66650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3"/>
          </p:cNvCxnSpPr>
          <p:nvPr/>
        </p:nvCxnSpPr>
        <p:spPr>
          <a:xfrm>
            <a:off x="6236804" y="3769413"/>
            <a:ext cx="218661" cy="68384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7" idx="4"/>
          </p:cNvCxnSpPr>
          <p:nvPr/>
        </p:nvCxnSpPr>
        <p:spPr>
          <a:xfrm>
            <a:off x="6042991" y="4496285"/>
            <a:ext cx="171450" cy="51783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flipH="1">
                <a:off x="5024963" y="5362867"/>
                <a:ext cx="4059401" cy="49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Canonical decision tree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24963" y="5362867"/>
                <a:ext cx="4059401" cy="494623"/>
              </a:xfrm>
              <a:prstGeom prst="rect">
                <a:avLst/>
              </a:prstGeom>
              <a:blipFill>
                <a:blip r:embed="rId3"/>
                <a:stretch>
                  <a:fillRect l="-2252" t="-120988" r="-7808" b="-1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24959" y="1401517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959" y="1401517"/>
                <a:ext cx="422673" cy="461665"/>
              </a:xfrm>
              <a:prstGeom prst="rect">
                <a:avLst/>
              </a:prstGeom>
              <a:blipFill>
                <a:blip r:embed="rId4"/>
                <a:stretch>
                  <a:fillRect r="-21739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09472" y="2636108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472" y="2636108"/>
                <a:ext cx="422673" cy="461665"/>
              </a:xfrm>
              <a:prstGeom prst="rect">
                <a:avLst/>
              </a:prstGeom>
              <a:blipFill>
                <a:blip r:embed="rId5"/>
                <a:stretch>
                  <a:fillRect r="-2173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87096" y="3110122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96" y="3110122"/>
                <a:ext cx="422673" cy="461665"/>
              </a:xfrm>
              <a:prstGeom prst="rect">
                <a:avLst/>
              </a:prstGeom>
              <a:blipFill>
                <a:blip r:embed="rId6"/>
                <a:stretch>
                  <a:fillRect r="-2173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6903" y="3678138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903" y="3678138"/>
                <a:ext cx="422673" cy="461665"/>
              </a:xfrm>
              <a:prstGeom prst="rect">
                <a:avLst/>
              </a:prstGeom>
              <a:blipFill>
                <a:blip r:embed="rId7"/>
                <a:stretch>
                  <a:fillRect r="-20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46780" y="4444193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780" y="4444193"/>
                <a:ext cx="422673" cy="461665"/>
              </a:xfrm>
              <a:prstGeom prst="rect">
                <a:avLst/>
              </a:prstGeom>
              <a:blipFill>
                <a:blip r:embed="rId8"/>
                <a:stretch>
                  <a:fillRect r="-2173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72548" y="1305175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548" y="1305175"/>
                <a:ext cx="422673" cy="461665"/>
              </a:xfrm>
              <a:prstGeom prst="rect">
                <a:avLst/>
              </a:prstGeom>
              <a:blipFill>
                <a:blip r:embed="rId9"/>
                <a:stretch>
                  <a:fillRect r="-1884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93664" y="2509772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664" y="2509772"/>
                <a:ext cx="422673" cy="461665"/>
              </a:xfrm>
              <a:prstGeom prst="rect">
                <a:avLst/>
              </a:prstGeom>
              <a:blipFill>
                <a:blip r:embed="rId10"/>
                <a:stretch>
                  <a:fillRect r="-18841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80027" y="3261325"/>
                <a:ext cx="37644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027" y="3261325"/>
                <a:ext cx="376445" cy="461665"/>
              </a:xfrm>
              <a:prstGeom prst="rect">
                <a:avLst/>
              </a:prstGeom>
              <a:blipFill>
                <a:blip r:embed="rId11"/>
                <a:stretch>
                  <a:fillRect r="-3442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96877" y="3967143"/>
                <a:ext cx="376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77" y="3967143"/>
                <a:ext cx="376445" cy="461665"/>
              </a:xfrm>
              <a:prstGeom prst="rect">
                <a:avLst/>
              </a:prstGeom>
              <a:blipFill>
                <a:blip r:embed="rId12"/>
                <a:stretch>
                  <a:fillRect r="-3225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82860" y="4610496"/>
                <a:ext cx="376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60" y="4610496"/>
                <a:ext cx="376445" cy="461665"/>
              </a:xfrm>
              <a:prstGeom prst="rect">
                <a:avLst/>
              </a:prstGeom>
              <a:blipFill>
                <a:blip r:embed="rId13"/>
                <a:stretch>
                  <a:fillRect r="-3387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6068530" y="5111716"/>
            <a:ext cx="300853" cy="26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06308" y="2196809"/>
            <a:ext cx="300853" cy="26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16069" y="3073155"/>
            <a:ext cx="300853" cy="26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14163" y="4479105"/>
            <a:ext cx="300853" cy="26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737767" y="3747237"/>
            <a:ext cx="300853" cy="26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79E11C8-B96E-4F70-BFC5-8BC23649B8EA}"/>
                  </a:ext>
                </a:extLst>
              </p:cNvPr>
              <p:cNvSpPr txBox="1"/>
              <p:nvPr/>
            </p:nvSpPr>
            <p:spPr>
              <a:xfrm>
                <a:off x="7603435" y="506681"/>
                <a:ext cx="44660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79E11C8-B96E-4F70-BFC5-8BC23649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435" y="506681"/>
                <a:ext cx="446602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EDF55A-F896-4611-89A2-8DAC2F6FCFE4}"/>
                  </a:ext>
                </a:extLst>
              </p:cNvPr>
              <p:cNvSpPr txBox="1"/>
              <p:nvPr/>
            </p:nvSpPr>
            <p:spPr>
              <a:xfrm flipH="1">
                <a:off x="8768798" y="1026344"/>
                <a:ext cx="28330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EDF55A-F896-4611-89A2-8DAC2F6FC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68798" y="1026344"/>
                <a:ext cx="2833007" cy="400110"/>
              </a:xfrm>
              <a:prstGeom prst="rect">
                <a:avLst/>
              </a:prstGeom>
              <a:blipFill>
                <a:blip r:embed="rId1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D6CEA59-9A0D-4FF3-92E7-2CF8291638C4}"/>
                  </a:ext>
                </a:extLst>
              </p:cNvPr>
              <p:cNvSpPr txBox="1"/>
              <p:nvPr/>
            </p:nvSpPr>
            <p:spPr>
              <a:xfrm>
                <a:off x="8973938" y="1801530"/>
                <a:ext cx="2074863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D6CEA59-9A0D-4FF3-92E7-2CF829163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938" y="1801530"/>
                <a:ext cx="2074863" cy="426527"/>
              </a:xfrm>
              <a:prstGeom prst="rect">
                <a:avLst/>
              </a:prstGeom>
              <a:blipFill>
                <a:blip r:embed="rId16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2C659143-C49C-4FD6-9A6C-7F72B9E8A117}"/>
              </a:ext>
            </a:extLst>
          </p:cNvPr>
          <p:cNvSpPr txBox="1"/>
          <p:nvPr/>
        </p:nvSpPr>
        <p:spPr>
          <a:xfrm>
            <a:off x="9521687" y="183732"/>
            <a:ext cx="106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BC02E78-D1D8-4040-B2C5-1F7F86106568}"/>
                  </a:ext>
                </a:extLst>
              </p:cNvPr>
              <p:cNvSpPr txBox="1"/>
              <p:nvPr/>
            </p:nvSpPr>
            <p:spPr>
              <a:xfrm>
                <a:off x="9382660" y="2161879"/>
                <a:ext cx="1418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BC02E78-D1D8-4040-B2C5-1F7F8610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0" y="2161879"/>
                <a:ext cx="1418722" cy="40011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AE5D29E-1030-4A9A-AFFB-703D96729763}"/>
                  </a:ext>
                </a:extLst>
              </p:cNvPr>
              <p:cNvSpPr txBox="1"/>
              <p:nvPr/>
            </p:nvSpPr>
            <p:spPr>
              <a:xfrm>
                <a:off x="9377053" y="2551792"/>
                <a:ext cx="14331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AE5D29E-1030-4A9A-AFFB-703D96729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053" y="2551792"/>
                <a:ext cx="1433148" cy="400110"/>
              </a:xfrm>
              <a:prstGeom prst="rect">
                <a:avLst/>
              </a:prstGeom>
              <a:blipFill>
                <a:blip r:embed="rId1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FD72F72-22AF-42C1-8F5E-B26CBFE67CB9}"/>
              </a:ext>
            </a:extLst>
          </p:cNvPr>
          <p:cNvGrpSpPr>
            <a:grpSpLocks noChangeAspect="1"/>
          </p:cNvGrpSpPr>
          <p:nvPr/>
        </p:nvGrpSpPr>
        <p:grpSpPr>
          <a:xfrm>
            <a:off x="9869576" y="4036879"/>
            <a:ext cx="1784074" cy="1820611"/>
            <a:chOff x="9035532" y="2169140"/>
            <a:chExt cx="2606288" cy="265966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6445059-DA49-4AFE-8BA9-CBE1D28B155A}"/>
                </a:ext>
              </a:extLst>
            </p:cNvPr>
            <p:cNvGrpSpPr/>
            <p:nvPr/>
          </p:nvGrpSpPr>
          <p:grpSpPr>
            <a:xfrm>
              <a:off x="9202845" y="3447749"/>
              <a:ext cx="1243876" cy="1083022"/>
              <a:chOff x="9055136" y="2489192"/>
              <a:chExt cx="1243876" cy="1083022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AC32E68-6603-4E25-A15C-69C963B3B89A}"/>
                  </a:ext>
                </a:extLst>
              </p:cNvPr>
              <p:cNvCxnSpPr>
                <a:cxnSpLocks/>
                <a:stCxn id="89" idx="5"/>
              </p:cNvCxnSpPr>
              <p:nvPr/>
            </p:nvCxnSpPr>
            <p:spPr>
              <a:xfrm>
                <a:off x="9781017" y="2863078"/>
                <a:ext cx="451214" cy="7091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F86B5F3D-4DCE-47C7-B10E-9152659AD6BA}"/>
                  </a:ext>
                </a:extLst>
              </p:cNvPr>
              <p:cNvCxnSpPr>
                <a:cxnSpLocks/>
                <a:stCxn id="89" idx="3"/>
              </p:cNvCxnSpPr>
              <p:nvPr/>
            </p:nvCxnSpPr>
            <p:spPr>
              <a:xfrm flipH="1">
                <a:off x="9078022" y="2863078"/>
                <a:ext cx="420439" cy="7091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 w="lg" len="med"/>
              </a:ln>
              <a:effectLst/>
            </p:spPr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49B767F-F16F-458F-A561-447C428462FE}"/>
                  </a:ext>
                </a:extLst>
              </p:cNvPr>
              <p:cNvGrpSpPr/>
              <p:nvPr/>
            </p:nvGrpSpPr>
            <p:grpSpPr>
              <a:xfrm>
                <a:off x="9362596" y="2489192"/>
                <a:ext cx="554286" cy="449620"/>
                <a:chOff x="5319166" y="3146152"/>
                <a:chExt cx="554286" cy="449620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897CF672-C941-4A70-BD3F-EF70A277C557}"/>
                    </a:ext>
                  </a:extLst>
                </p:cNvPr>
                <p:cNvSpPr/>
                <p:nvPr/>
              </p:nvSpPr>
              <p:spPr>
                <a:xfrm>
                  <a:off x="5396512" y="3195083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A9D203CA-942B-402B-9F16-9C7550909D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19166" y="3146152"/>
                      <a:ext cx="554286" cy="4496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A9D203CA-942B-402B-9F16-9C7550909D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19166" y="3146152"/>
                      <a:ext cx="554286" cy="44962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A9662D4-66EC-4E12-AE34-C487398A60E6}"/>
                      </a:ext>
                    </a:extLst>
                  </p:cNvPr>
                  <p:cNvSpPr txBox="1"/>
                  <p:nvPr/>
                </p:nvSpPr>
                <p:spPr>
                  <a:xfrm>
                    <a:off x="9055136" y="3015476"/>
                    <a:ext cx="210759" cy="31473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1400" b="1" dirty="0">
                      <a:solidFill>
                        <a:srgbClr val="C0000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A9662D4-66EC-4E12-AE34-C487398A60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5136" y="3015476"/>
                    <a:ext cx="210759" cy="31473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0435" r="-30435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076D8B40-27A2-477D-8C1A-E6887FC7E99E}"/>
                      </a:ext>
                    </a:extLst>
                  </p:cNvPr>
                  <p:cNvSpPr txBox="1"/>
                  <p:nvPr/>
                </p:nvSpPr>
                <p:spPr>
                  <a:xfrm>
                    <a:off x="10088253" y="3015474"/>
                    <a:ext cx="210759" cy="3147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1400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076D8B40-27A2-477D-8C1A-E6887FC7E9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8253" y="3015474"/>
                    <a:ext cx="210759" cy="31473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0435" r="-30435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F104D8C-8A1F-4F32-81B2-81F870A8725A}"/>
                </a:ext>
              </a:extLst>
            </p:cNvPr>
            <p:cNvGrpSpPr/>
            <p:nvPr/>
          </p:nvGrpSpPr>
          <p:grpSpPr>
            <a:xfrm>
              <a:off x="9808628" y="2169140"/>
              <a:ext cx="1694160" cy="1383293"/>
              <a:chOff x="9869190" y="1290802"/>
              <a:chExt cx="1694160" cy="1383293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6F772075-0849-43C1-9319-F9C25DE36D7F}"/>
                  </a:ext>
                </a:extLst>
              </p:cNvPr>
              <p:cNvCxnSpPr>
                <a:stCxn id="82" idx="3"/>
                <a:endCxn id="89" idx="7"/>
              </p:cNvCxnSpPr>
              <p:nvPr/>
            </p:nvCxnSpPr>
            <p:spPr>
              <a:xfrm flipH="1">
                <a:off x="9989288" y="1664688"/>
                <a:ext cx="491628" cy="100940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65D50599-5175-4642-8C9C-1AF4EC4517AF}"/>
                  </a:ext>
                </a:extLst>
              </p:cNvPr>
              <p:cNvCxnSpPr>
                <a:cxnSpLocks/>
                <a:stCxn id="82" idx="5"/>
              </p:cNvCxnSpPr>
              <p:nvPr/>
            </p:nvCxnSpPr>
            <p:spPr>
              <a:xfrm>
                <a:off x="10763472" y="1664688"/>
                <a:ext cx="799878" cy="90472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headEnd type="none" w="med" len="med"/>
                <a:tailEnd type="triangle" w="lg" len="med"/>
              </a:ln>
              <a:effectLst/>
            </p:spPr>
          </p:cxn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30994881-72FF-490C-B204-1A86B95E0502}"/>
                  </a:ext>
                </a:extLst>
              </p:cNvPr>
              <p:cNvGrpSpPr/>
              <p:nvPr/>
            </p:nvGrpSpPr>
            <p:grpSpPr>
              <a:xfrm>
                <a:off x="10345051" y="1290802"/>
                <a:ext cx="554286" cy="449620"/>
                <a:chOff x="6491204" y="1916300"/>
                <a:chExt cx="554286" cy="449620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357F4DF-98FA-4802-900A-A5F362D86E2B}"/>
                    </a:ext>
                  </a:extLst>
                </p:cNvPr>
                <p:cNvSpPr/>
                <p:nvPr/>
              </p:nvSpPr>
              <p:spPr>
                <a:xfrm>
                  <a:off x="6568550" y="1965231"/>
                  <a:ext cx="399594" cy="380708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0D062450-245B-415A-9AAA-D38A0E8BE9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1204" y="1916300"/>
                      <a:ext cx="554286" cy="4496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0D062450-245B-415A-9AAA-D38A0E8BE9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91204" y="1916300"/>
                      <a:ext cx="554286" cy="44962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2681A923-67E6-4791-9FA2-1CEF5F7902BE}"/>
                      </a:ext>
                    </a:extLst>
                  </p:cNvPr>
                  <p:cNvSpPr txBox="1"/>
                  <p:nvPr/>
                </p:nvSpPr>
                <p:spPr>
                  <a:xfrm>
                    <a:off x="9869190" y="1809273"/>
                    <a:ext cx="210759" cy="3147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1400" b="1" dirty="0">
                      <a:solidFill>
                        <a:srgbClr val="C0000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2681A923-67E6-4791-9FA2-1CEF5F7902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69190" y="1809273"/>
                    <a:ext cx="210759" cy="31473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9167" r="-25000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DE8C2961-47BE-4AEC-92FE-6C9FC96E5684}"/>
                      </a:ext>
                    </a:extLst>
                  </p:cNvPr>
                  <p:cNvSpPr txBox="1"/>
                  <p:nvPr/>
                </p:nvSpPr>
                <p:spPr>
                  <a:xfrm>
                    <a:off x="11250554" y="1801863"/>
                    <a:ext cx="210759" cy="3147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1400" b="1" dirty="0">
                      <a:solidFill>
                        <a:srgbClr val="002060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DE8C2961-47BE-4AEC-92FE-6C9FC96E56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0554" y="1801863"/>
                    <a:ext cx="210759" cy="31473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9167" r="-250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5504104-32B4-4CC0-8DF4-F03AECA65DC9}"/>
                </a:ext>
              </a:extLst>
            </p:cNvPr>
            <p:cNvSpPr/>
            <p:nvPr/>
          </p:nvSpPr>
          <p:spPr>
            <a:xfrm>
              <a:off x="11314113" y="3475385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47258A0-DBC6-4758-8D1B-4FED22944BD1}"/>
                </a:ext>
              </a:extLst>
            </p:cNvPr>
            <p:cNvSpPr/>
            <p:nvPr/>
          </p:nvSpPr>
          <p:spPr>
            <a:xfrm>
              <a:off x="10192697" y="4531484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00447F9-9E4C-4FDC-9FA0-44177D8BFC1D}"/>
                </a:ext>
              </a:extLst>
            </p:cNvPr>
            <p:cNvSpPr/>
            <p:nvPr/>
          </p:nvSpPr>
          <p:spPr>
            <a:xfrm>
              <a:off x="9035532" y="4530771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4AFD95D-8FFF-46E2-9B64-731A14679B1D}"/>
                  </a:ext>
                </a:extLst>
              </p:cNvPr>
              <p:cNvSpPr txBox="1"/>
              <p:nvPr/>
            </p:nvSpPr>
            <p:spPr>
              <a:xfrm>
                <a:off x="8098675" y="1299539"/>
                <a:ext cx="39707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bar>
                      <m:barPr>
                        <m:pos m:val="top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sub>
                        </m:sSub>
                      </m:e>
                    </m:ba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4AFD95D-8FFF-46E2-9B64-731A14679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675" y="1299539"/>
                <a:ext cx="3970783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BE4C9C-223D-4620-BAC6-6CD53ABE3298}"/>
                  </a:ext>
                </a:extLst>
              </p:cNvPr>
              <p:cNvSpPr txBox="1"/>
              <p:nvPr/>
            </p:nvSpPr>
            <p:spPr>
              <a:xfrm>
                <a:off x="9050173" y="2879483"/>
                <a:ext cx="2332818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BE4C9C-223D-4620-BAC6-6CD53ABE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173" y="2879483"/>
                <a:ext cx="2332818" cy="426527"/>
              </a:xfrm>
              <a:prstGeom prst="rect">
                <a:avLst/>
              </a:prstGeom>
              <a:blipFill>
                <a:blip r:embed="rId2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3DE6136-979F-41B0-A8D3-2F59A254E76C}"/>
                  </a:ext>
                </a:extLst>
              </p:cNvPr>
              <p:cNvSpPr txBox="1"/>
              <p:nvPr/>
            </p:nvSpPr>
            <p:spPr>
              <a:xfrm>
                <a:off x="9417409" y="3229791"/>
                <a:ext cx="1418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3DE6136-979F-41B0-A8D3-2F59A254E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409" y="3229791"/>
                <a:ext cx="1418722" cy="400110"/>
              </a:xfrm>
              <a:prstGeom prst="rect">
                <a:avLst/>
              </a:prstGeom>
              <a:blipFill>
                <a:blip r:embed="rId2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2BCFB67-C73C-4EC6-8CAD-1262FE61D213}"/>
                  </a:ext>
                </a:extLst>
              </p:cNvPr>
              <p:cNvSpPr txBox="1"/>
              <p:nvPr/>
            </p:nvSpPr>
            <p:spPr>
              <a:xfrm>
                <a:off x="9411802" y="3619704"/>
                <a:ext cx="14331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2BCFB67-C73C-4EC6-8CAD-1262FE61D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802" y="3619704"/>
                <a:ext cx="1433148" cy="400110"/>
              </a:xfrm>
              <a:prstGeom prst="rect">
                <a:avLst/>
              </a:prstGeom>
              <a:blipFill>
                <a:blip r:embed="rId2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8EACED-4F04-4528-B341-84FB1EA202CE}"/>
                  </a:ext>
                </a:extLst>
              </p:cNvPr>
              <p:cNvSpPr txBox="1"/>
              <p:nvPr/>
            </p:nvSpPr>
            <p:spPr>
              <a:xfrm>
                <a:off x="11136725" y="5336166"/>
                <a:ext cx="991938" cy="702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Tree for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8EACED-4F04-4528-B341-84FB1EA20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725" y="5336166"/>
                <a:ext cx="991938" cy="702115"/>
              </a:xfrm>
              <a:prstGeom prst="rect">
                <a:avLst/>
              </a:prstGeom>
              <a:blipFill>
                <a:blip r:embed="rId27"/>
                <a:stretch>
                  <a:fillRect l="-6748" t="-4310" r="-5521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3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879613"/>
                <a:ext cx="4798807" cy="4854928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indices of the terms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,…,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</m:sSub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2"/>
                <a:endParaRPr lang="en-US" b="1" dirty="0">
                  <a:solidFill>
                    <a:srgbClr val="C00000"/>
                  </a:solidFill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Specify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Specify where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vars</a:t>
                </a:r>
                <a:r>
                  <a:rPr lang="en-US" dirty="0"/>
                  <a:t> set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,…,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b="1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Specify values set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1428750" lvl="2" indent="-514350">
                  <a:buFont typeface="+mj-lt"/>
                  <a:buAutoNum type="arabicPeriod"/>
                </a:pPr>
                <a:endParaRPr lang="en-US" sz="16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Claim: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plus 1, 2, &amp; 3              	let us reconstruct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879613"/>
                <a:ext cx="4798807" cy="4854928"/>
              </a:xfrm>
              <a:blipFill>
                <a:blip r:embed="rId2"/>
                <a:stretch>
                  <a:fillRect l="-2668" t="-2008" r="-2668" b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908688" y="879612"/>
            <a:ext cx="4175676" cy="4977878"/>
            <a:chOff x="4908688" y="879612"/>
            <a:chExt cx="4175676" cy="4977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 flipH="1">
                  <a:off x="5024963" y="5362867"/>
                  <a:ext cx="4059401" cy="494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Canonical decision tree for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sub>
                      </m:sSub>
                    </m:oMath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024963" y="5362867"/>
                  <a:ext cx="4059401" cy="494623"/>
                </a:xfrm>
                <a:prstGeom prst="rect">
                  <a:avLst/>
                </a:prstGeom>
                <a:blipFill>
                  <a:blip r:embed="rId3"/>
                  <a:stretch>
                    <a:fillRect l="-2252" t="-120988" r="-7808" b="-17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4908688" y="879612"/>
              <a:ext cx="3837747" cy="4494069"/>
              <a:chOff x="4908688" y="879612"/>
              <a:chExt cx="3837747" cy="4494069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5838121" y="4459997"/>
                <a:ext cx="404770" cy="653686"/>
              </a:xfrm>
              <a:prstGeom prst="triangl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5752750" y="3750511"/>
                <a:ext cx="932414" cy="709486"/>
              </a:xfrm>
              <a:prstGeom prst="triangl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128716" y="3089475"/>
                <a:ext cx="1154169" cy="664319"/>
              </a:xfrm>
              <a:prstGeom prst="triangl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6145166" y="2219884"/>
                <a:ext cx="1060704" cy="866216"/>
              </a:xfrm>
              <a:prstGeom prst="triangl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6276561" y="879612"/>
                <a:ext cx="1326874" cy="1310455"/>
              </a:xfrm>
              <a:prstGeom prst="triangl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H="1">
                <a:off x="4908688" y="879613"/>
                <a:ext cx="2053673" cy="4029633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962361" y="879613"/>
                <a:ext cx="1784074" cy="3831535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4908688" y="4594692"/>
                <a:ext cx="3837747" cy="629107"/>
              </a:xfrm>
              <a:custGeom>
                <a:avLst/>
                <a:gdLst>
                  <a:gd name="connsiteX0" fmla="*/ 0 w 3389243"/>
                  <a:gd name="connsiteY0" fmla="*/ 330146 h 629107"/>
                  <a:gd name="connsiteX1" fmla="*/ 313083 w 3389243"/>
                  <a:gd name="connsiteY1" fmla="*/ 171120 h 629107"/>
                  <a:gd name="connsiteX2" fmla="*/ 631135 w 3389243"/>
                  <a:gd name="connsiteY2" fmla="*/ 335116 h 629107"/>
                  <a:gd name="connsiteX3" fmla="*/ 993913 w 3389243"/>
                  <a:gd name="connsiteY3" fmla="*/ 628320 h 629107"/>
                  <a:gd name="connsiteX4" fmla="*/ 1674743 w 3389243"/>
                  <a:gd name="connsiteY4" fmla="*/ 414629 h 629107"/>
                  <a:gd name="connsiteX5" fmla="*/ 2201517 w 3389243"/>
                  <a:gd name="connsiteY5" fmla="*/ 210877 h 629107"/>
                  <a:gd name="connsiteX6" fmla="*/ 2723322 w 3389243"/>
                  <a:gd name="connsiteY6" fmla="*/ 2155 h 629107"/>
                  <a:gd name="connsiteX7" fmla="*/ 3389243 w 3389243"/>
                  <a:gd name="connsiteY7" fmla="*/ 96577 h 629107"/>
                  <a:gd name="connsiteX8" fmla="*/ 3389243 w 3389243"/>
                  <a:gd name="connsiteY8" fmla="*/ 96577 h 62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9243" h="629107">
                    <a:moveTo>
                      <a:pt x="0" y="330146"/>
                    </a:moveTo>
                    <a:cubicBezTo>
                      <a:pt x="103947" y="250219"/>
                      <a:pt x="207894" y="170292"/>
                      <a:pt x="313083" y="171120"/>
                    </a:cubicBezTo>
                    <a:cubicBezTo>
                      <a:pt x="418272" y="171948"/>
                      <a:pt x="517663" y="258916"/>
                      <a:pt x="631135" y="335116"/>
                    </a:cubicBezTo>
                    <a:cubicBezTo>
                      <a:pt x="744607" y="411316"/>
                      <a:pt x="819978" y="615068"/>
                      <a:pt x="993913" y="628320"/>
                    </a:cubicBezTo>
                    <a:cubicBezTo>
                      <a:pt x="1167848" y="641572"/>
                      <a:pt x="1473476" y="484203"/>
                      <a:pt x="1674743" y="414629"/>
                    </a:cubicBezTo>
                    <a:cubicBezTo>
                      <a:pt x="1876010" y="345055"/>
                      <a:pt x="2201517" y="210877"/>
                      <a:pt x="2201517" y="210877"/>
                    </a:cubicBezTo>
                    <a:cubicBezTo>
                      <a:pt x="2376280" y="142131"/>
                      <a:pt x="2525368" y="21205"/>
                      <a:pt x="2723322" y="2155"/>
                    </a:cubicBezTo>
                    <a:cubicBezTo>
                      <a:pt x="2921276" y="-16895"/>
                      <a:pt x="3389243" y="96577"/>
                      <a:pt x="3389243" y="96577"/>
                    </a:cubicBezTo>
                    <a:lnTo>
                      <a:pt x="3389243" y="96577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042991" y="909430"/>
                <a:ext cx="914400" cy="4104693"/>
              </a:xfrm>
              <a:custGeom>
                <a:avLst/>
                <a:gdLst>
                  <a:gd name="connsiteX0" fmla="*/ 914400 w 914400"/>
                  <a:gd name="connsiteY0" fmla="*/ 0 h 4293705"/>
                  <a:gd name="connsiteX1" fmla="*/ 626166 w 914400"/>
                  <a:gd name="connsiteY1" fmla="*/ 1401418 h 4293705"/>
                  <a:gd name="connsiteX2" fmla="*/ 655983 w 914400"/>
                  <a:gd name="connsiteY2" fmla="*/ 2271092 h 4293705"/>
                  <a:gd name="connsiteX3" fmla="*/ 193813 w 914400"/>
                  <a:gd name="connsiteY3" fmla="*/ 2991679 h 4293705"/>
                  <a:gd name="connsiteX4" fmla="*/ 0 w 914400"/>
                  <a:gd name="connsiteY4" fmla="*/ 3752022 h 4293705"/>
                  <a:gd name="connsiteX5" fmla="*/ 29818 w 914400"/>
                  <a:gd name="connsiteY5" fmla="*/ 4293705 h 4293705"/>
                  <a:gd name="connsiteX6" fmla="*/ 29818 w 914400"/>
                  <a:gd name="connsiteY6" fmla="*/ 4293705 h 429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0" h="4293705">
                    <a:moveTo>
                      <a:pt x="914400" y="0"/>
                    </a:moveTo>
                    <a:lnTo>
                      <a:pt x="626166" y="1401418"/>
                    </a:lnTo>
                    <a:lnTo>
                      <a:pt x="655983" y="2271092"/>
                    </a:lnTo>
                    <a:lnTo>
                      <a:pt x="193813" y="2991679"/>
                    </a:lnTo>
                    <a:lnTo>
                      <a:pt x="0" y="3752022"/>
                    </a:lnTo>
                    <a:lnTo>
                      <a:pt x="29818" y="4293705"/>
                    </a:lnTo>
                    <a:lnTo>
                      <a:pt x="29818" y="4293705"/>
                    </a:ln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stCxn id="19" idx="0"/>
                <a:endCxn id="19" idx="2"/>
              </p:cNvCxnSpPr>
              <p:nvPr/>
            </p:nvCxnSpPr>
            <p:spPr>
              <a:xfrm flipH="1">
                <a:off x="6276561" y="879612"/>
                <a:ext cx="663437" cy="1310455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7" idx="1"/>
                <a:endCxn id="17" idx="1"/>
              </p:cNvCxnSpPr>
              <p:nvPr/>
            </p:nvCxnSpPr>
            <p:spPr>
              <a:xfrm>
                <a:off x="6669157" y="2249157"/>
                <a:ext cx="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7" idx="1"/>
                <a:endCxn id="21" idx="4"/>
              </p:cNvCxnSpPr>
              <p:nvPr/>
            </p:nvCxnSpPr>
            <p:spPr>
              <a:xfrm>
                <a:off x="6669157" y="2249157"/>
                <a:ext cx="536713" cy="83694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7" idx="2"/>
              </p:cNvCxnSpPr>
              <p:nvPr/>
            </p:nvCxnSpPr>
            <p:spPr>
              <a:xfrm>
                <a:off x="6698974" y="3080547"/>
                <a:ext cx="125985" cy="666505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7" idx="3"/>
              </p:cNvCxnSpPr>
              <p:nvPr/>
            </p:nvCxnSpPr>
            <p:spPr>
              <a:xfrm>
                <a:off x="6236804" y="3769413"/>
                <a:ext cx="218661" cy="683842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17" idx="4"/>
              </p:cNvCxnSpPr>
              <p:nvPr/>
            </p:nvCxnSpPr>
            <p:spPr>
              <a:xfrm>
                <a:off x="6042991" y="4496285"/>
                <a:ext cx="171450" cy="51783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6824959" y="1401517"/>
                    <a:ext cx="4226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4959" y="1401517"/>
                    <a:ext cx="42267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1739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209472" y="2636108"/>
                    <a:ext cx="4226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9472" y="2636108"/>
                    <a:ext cx="42267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1739"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887096" y="3110122"/>
                    <a:ext cx="4226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7096" y="3110122"/>
                    <a:ext cx="422673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1739"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586903" y="3678138"/>
                    <a:ext cx="4226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6903" y="3678138"/>
                    <a:ext cx="422673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0000"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446780" y="4444193"/>
                    <a:ext cx="4226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6780" y="4444193"/>
                    <a:ext cx="422673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21739"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972548" y="1305175"/>
                    <a:ext cx="4226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2548" y="1305175"/>
                    <a:ext cx="422673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8841"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093664" y="2509772"/>
                    <a:ext cx="42267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3664" y="2509772"/>
                    <a:ext cx="42267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8841"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880027" y="3261325"/>
                    <a:ext cx="376445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0027" y="3261325"/>
                    <a:ext cx="376445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34426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496877" y="3967143"/>
                    <a:ext cx="37644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6877" y="3967143"/>
                    <a:ext cx="376445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3225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182860" y="4610496"/>
                    <a:ext cx="37644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2860" y="4610496"/>
                    <a:ext cx="376445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33871"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/>
              <p:cNvSpPr/>
              <p:nvPr/>
            </p:nvSpPr>
            <p:spPr>
              <a:xfrm>
                <a:off x="6068530" y="5111716"/>
                <a:ext cx="300853" cy="2619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06308" y="2196809"/>
                <a:ext cx="300853" cy="2619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16069" y="3073155"/>
                <a:ext cx="300853" cy="2619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314163" y="4479105"/>
                <a:ext cx="300853" cy="2619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737767" y="3747237"/>
                <a:ext cx="300853" cy="2619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</a:rPr>
                  <a:t>1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E18116-DF48-4F59-965A-22027605684D}"/>
                  </a:ext>
                </a:extLst>
              </p:cNvPr>
              <p:cNvSpPr txBox="1"/>
              <p:nvPr/>
            </p:nvSpPr>
            <p:spPr>
              <a:xfrm>
                <a:off x="7603435" y="506681"/>
                <a:ext cx="44660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E18116-DF48-4F59-965A-22027605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435" y="506681"/>
                <a:ext cx="446602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46D3F7F-0E42-4323-BBBC-18E860526832}"/>
                  </a:ext>
                </a:extLst>
              </p:cNvPr>
              <p:cNvSpPr txBox="1"/>
              <p:nvPr/>
            </p:nvSpPr>
            <p:spPr>
              <a:xfrm flipH="1">
                <a:off x="8768798" y="1026344"/>
                <a:ext cx="28330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46D3F7F-0E42-4323-BBBC-18E86052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68798" y="1026344"/>
                <a:ext cx="2833007" cy="400110"/>
              </a:xfrm>
              <a:prstGeom prst="rect">
                <a:avLst/>
              </a:prstGeom>
              <a:blipFill>
                <a:blip r:embed="rId1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509616-5533-4BA1-9E06-55FE53BB9884}"/>
                  </a:ext>
                </a:extLst>
              </p:cNvPr>
              <p:cNvSpPr txBox="1"/>
              <p:nvPr/>
            </p:nvSpPr>
            <p:spPr>
              <a:xfrm>
                <a:off x="8973938" y="1801530"/>
                <a:ext cx="2074863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509616-5533-4BA1-9E06-55FE53BB9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938" y="1801530"/>
                <a:ext cx="2074863" cy="426527"/>
              </a:xfrm>
              <a:prstGeom prst="rect">
                <a:avLst/>
              </a:prstGeom>
              <a:blipFill>
                <a:blip r:embed="rId16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5D7C1DD5-8DFC-49B9-A39B-746B6F96A7DA}"/>
              </a:ext>
            </a:extLst>
          </p:cNvPr>
          <p:cNvSpPr txBox="1"/>
          <p:nvPr/>
        </p:nvSpPr>
        <p:spPr>
          <a:xfrm>
            <a:off x="9521687" y="183732"/>
            <a:ext cx="106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C561C29-294E-4C99-982C-BD8A092D4A89}"/>
                  </a:ext>
                </a:extLst>
              </p:cNvPr>
              <p:cNvSpPr txBox="1"/>
              <p:nvPr/>
            </p:nvSpPr>
            <p:spPr>
              <a:xfrm>
                <a:off x="9382660" y="2161879"/>
                <a:ext cx="1418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C561C29-294E-4C99-982C-BD8A092D4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0" y="2161879"/>
                <a:ext cx="1418722" cy="40011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F6B3AE-0A03-4036-9E46-3C2B62704883}"/>
                  </a:ext>
                </a:extLst>
              </p:cNvPr>
              <p:cNvSpPr txBox="1"/>
              <p:nvPr/>
            </p:nvSpPr>
            <p:spPr>
              <a:xfrm>
                <a:off x="9377053" y="2551792"/>
                <a:ext cx="14331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F6B3AE-0A03-4036-9E46-3C2B62704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053" y="2551792"/>
                <a:ext cx="1433148" cy="400110"/>
              </a:xfrm>
              <a:prstGeom prst="rect">
                <a:avLst/>
              </a:prstGeom>
              <a:blipFill>
                <a:blip r:embed="rId1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8A6D26A-F4A1-4BD9-A3A4-53741AF4E1C6}"/>
                  </a:ext>
                </a:extLst>
              </p:cNvPr>
              <p:cNvSpPr txBox="1"/>
              <p:nvPr/>
            </p:nvSpPr>
            <p:spPr>
              <a:xfrm>
                <a:off x="8098675" y="1299539"/>
                <a:ext cx="39707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∨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bar>
                      <m:barPr>
                        <m:pos m:val="top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sub>
                        </m:sSub>
                      </m:e>
                    </m:ba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8A6D26A-F4A1-4BD9-A3A4-53741AF4E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675" y="1299539"/>
                <a:ext cx="397078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B4673C-6B81-4D86-B324-5666DEE9806C}"/>
                  </a:ext>
                </a:extLst>
              </p:cNvPr>
              <p:cNvSpPr txBox="1"/>
              <p:nvPr/>
            </p:nvSpPr>
            <p:spPr>
              <a:xfrm>
                <a:off x="9050173" y="2879483"/>
                <a:ext cx="2332818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B4673C-6B81-4D86-B324-5666DEE98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173" y="2879483"/>
                <a:ext cx="2332818" cy="426527"/>
              </a:xfrm>
              <a:prstGeom prst="rect">
                <a:avLst/>
              </a:prstGeom>
              <a:blipFill>
                <a:blip r:embed="rId2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92F022E-2CF4-4FF0-B3BE-1254A65508EA}"/>
                  </a:ext>
                </a:extLst>
              </p:cNvPr>
              <p:cNvSpPr txBox="1"/>
              <p:nvPr/>
            </p:nvSpPr>
            <p:spPr>
              <a:xfrm>
                <a:off x="9417409" y="3229791"/>
                <a:ext cx="1418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92F022E-2CF4-4FF0-B3BE-1254A6550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409" y="3229791"/>
                <a:ext cx="1418722" cy="400110"/>
              </a:xfrm>
              <a:prstGeom prst="rect">
                <a:avLst/>
              </a:prstGeom>
              <a:blipFill>
                <a:blip r:embed="rId2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1011DD6-15D0-4740-94F8-FB936817EBEB}"/>
                  </a:ext>
                </a:extLst>
              </p:cNvPr>
              <p:cNvSpPr txBox="1"/>
              <p:nvPr/>
            </p:nvSpPr>
            <p:spPr>
              <a:xfrm>
                <a:off x="9411802" y="3619704"/>
                <a:ext cx="14331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1011DD6-15D0-4740-94F8-FB936817E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802" y="3619704"/>
                <a:ext cx="1433148" cy="400110"/>
              </a:xfrm>
              <a:prstGeom prst="rect">
                <a:avLst/>
              </a:prstGeom>
              <a:blipFill>
                <a:blip r:embed="rId2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4974491-18D5-4E2C-AC99-EA63233F311D}"/>
                  </a:ext>
                </a:extLst>
              </p:cNvPr>
              <p:cNvSpPr txBox="1"/>
              <p:nvPr/>
            </p:nvSpPr>
            <p:spPr>
              <a:xfrm>
                <a:off x="9355529" y="4333508"/>
                <a:ext cx="280366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2;1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00</a:t>
                </a: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4974491-18D5-4E2C-AC99-EA63233F3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529" y="4333508"/>
                <a:ext cx="2803668" cy="1323439"/>
              </a:xfrm>
              <a:prstGeom prst="rect">
                <a:avLst/>
              </a:prstGeom>
              <a:blipFill>
                <a:blip r:embed="rId23"/>
                <a:stretch>
                  <a:fillRect l="-2391" t="-3226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8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5580A6-150A-4D65-854A-8D05A53390E0}"/>
              </a:ext>
            </a:extLst>
          </p:cNvPr>
          <p:cNvSpPr/>
          <p:nvPr/>
        </p:nvSpPr>
        <p:spPr>
          <a:xfrm>
            <a:off x="495300" y="2690539"/>
            <a:ext cx="5503030" cy="468402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4"/>
              <p:cNvSpPr txBox="1">
                <a:spLocks/>
              </p:cNvSpPr>
              <p:nvPr/>
            </p:nvSpPr>
            <p:spPr>
              <a:xfrm>
                <a:off x="628649" y="879613"/>
                <a:ext cx="5291139" cy="274817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Specify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Specify where the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vars</a:t>
                </a:r>
                <a:r>
                  <a:rPr lang="en-US" sz="2400" dirty="0"/>
                  <a:t> set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,…,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US" sz="24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Specify values set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879613"/>
                <a:ext cx="5291139" cy="2748170"/>
              </a:xfrm>
              <a:prstGeom prst="rect">
                <a:avLst/>
              </a:prstGeom>
              <a:blipFill>
                <a:blip r:embed="rId2"/>
                <a:stretch>
                  <a:fillRect l="-1843" t="-3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71" y="271463"/>
            <a:ext cx="2950329" cy="3843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95300" y="2690539"/>
                <a:ext cx="54244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prstClr val="black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plus 1, 2, &amp; 3 let us reconstruct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690539"/>
                <a:ext cx="5424488" cy="461665"/>
              </a:xfrm>
              <a:prstGeom prst="rect">
                <a:avLst/>
              </a:prstGeom>
              <a:blipFill>
                <a:blip r:embed="rId4"/>
                <a:stretch>
                  <a:fillRect l="-16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711" y="3263819"/>
                <a:ext cx="8097905" cy="181184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r>
                  <a:rPr lang="en-US" sz="900" b="1" dirty="0">
                    <a:solidFill>
                      <a:srgbClr val="C00000"/>
                    </a:solidFill>
                  </a:rPr>
                  <a:t>	</a:t>
                </a:r>
              </a:p>
              <a:p>
                <a:pPr marL="457200" indent="-457200">
                  <a:buFont typeface="+mj-lt"/>
                  <a:buAutoNum type="alphaL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pPr marL="457200" indent="-457200">
                  <a:buFont typeface="+mj-lt"/>
                  <a:buAutoNum type="alphaL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is 1st term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surviving in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lphaLcPeriod"/>
                </a:pPr>
                <a:r>
                  <a:rPr lang="en-US" sz="2400" dirty="0"/>
                  <a:t>Can build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plus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400" dirty="0"/>
                  <a:t>, 2, &amp; 3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11" y="3263819"/>
                <a:ext cx="8097905" cy="1811843"/>
              </a:xfrm>
              <a:prstGeom prst="rect">
                <a:avLst/>
              </a:prstGeom>
              <a:blipFill>
                <a:blip r:embed="rId5"/>
                <a:stretch>
                  <a:fillRect l="-1204" t="-2013" b="-2382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49" y="5298620"/>
                <a:ext cx="838614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Once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/>
                  <a:t> are known they can be removed to get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5298620"/>
                <a:ext cx="8386142" cy="461665"/>
              </a:xfrm>
              <a:prstGeom prst="rect">
                <a:avLst/>
              </a:prstGeom>
              <a:blipFill>
                <a:blip r:embed="rId6"/>
                <a:stretch>
                  <a:fillRect l="-1090" t="-10526" b="-2894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1350A-B2F5-414F-92C0-82C0B07CA361}"/>
                  </a:ext>
                </a:extLst>
              </p:cNvPr>
              <p:cNvSpPr txBox="1"/>
              <p:nvPr/>
            </p:nvSpPr>
            <p:spPr>
              <a:xfrm>
                <a:off x="8238636" y="387367"/>
                <a:ext cx="404972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A1350A-B2F5-414F-92C0-82C0B07C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636" y="387367"/>
                <a:ext cx="404972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8DFBFBD-D7E7-4854-A929-03DAA88B5CCF}"/>
              </a:ext>
            </a:extLst>
          </p:cNvPr>
          <p:cNvSpPr txBox="1"/>
          <p:nvPr/>
        </p:nvSpPr>
        <p:spPr>
          <a:xfrm>
            <a:off x="9348812" y="71408"/>
            <a:ext cx="106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533717-C8D4-4DF5-8C6D-BFEF588F0152}"/>
                  </a:ext>
                </a:extLst>
              </p:cNvPr>
              <p:cNvSpPr txBox="1"/>
              <p:nvPr/>
            </p:nvSpPr>
            <p:spPr>
              <a:xfrm>
                <a:off x="9014791" y="1309023"/>
                <a:ext cx="2950329" cy="133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2;1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00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533717-C8D4-4DF5-8C6D-BFEF588F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791" y="1309023"/>
                <a:ext cx="2950329" cy="1330429"/>
              </a:xfrm>
              <a:prstGeom prst="rect">
                <a:avLst/>
              </a:prstGeom>
              <a:blipFill>
                <a:blip r:embed="rId8"/>
                <a:stretch>
                  <a:fillRect l="-2273" t="-3211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7043D41-9D3C-4419-92C2-22FB37BAC056}"/>
              </a:ext>
            </a:extLst>
          </p:cNvPr>
          <p:cNvSpPr/>
          <p:nvPr/>
        </p:nvSpPr>
        <p:spPr>
          <a:xfrm>
            <a:off x="9417883" y="788611"/>
            <a:ext cx="580882" cy="42975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7E95E-20F2-4F45-9171-FBCB9831DE78}"/>
                  </a:ext>
                </a:extLst>
              </p:cNvPr>
              <p:cNvSpPr txBox="1"/>
              <p:nvPr/>
            </p:nvSpPr>
            <p:spPr>
              <a:xfrm>
                <a:off x="9314343" y="2750931"/>
                <a:ext cx="2803669" cy="107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st</a:t>
                </a:r>
                <a:r>
                  <a:rPr lang="en-US" sz="2000" dirty="0">
                    <a:solidFill>
                      <a:schemeClr val="tx1"/>
                    </a:solidFill>
                  </a:rPr>
                  <a:t>  term not killed	   by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. </a:t>
                </a:r>
                <a:br>
                  <a:rPr lang="en-US" sz="2000" dirty="0"/>
                </a:br>
                <a:r>
                  <a:rPr lang="en-US" sz="20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7E95E-20F2-4F45-9171-FBCB9831D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343" y="2750931"/>
                <a:ext cx="2803669" cy="1074974"/>
              </a:xfrm>
              <a:prstGeom prst="rect">
                <a:avLst/>
              </a:prstGeom>
              <a:blipFill>
                <a:blip r:embed="rId9"/>
                <a:stretch>
                  <a:fillRect l="-2391" t="-2825" b="-6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8759CE-6378-4E74-A343-2F1AD8355274}"/>
                  </a:ext>
                </a:extLst>
              </p:cNvPr>
              <p:cNvSpPr txBox="1"/>
              <p:nvPr/>
            </p:nvSpPr>
            <p:spPr>
              <a:xfrm>
                <a:off x="8899409" y="3857273"/>
                <a:ext cx="3211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2)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+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was set by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8759CE-6378-4E74-A343-2F1AD8355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409" y="3857273"/>
                <a:ext cx="3211024" cy="400110"/>
              </a:xfrm>
              <a:prstGeom prst="rect">
                <a:avLst/>
              </a:prstGeom>
              <a:blipFill>
                <a:blip r:embed="rId10"/>
                <a:stretch>
                  <a:fillRect l="-2087" t="-1230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21BA53-B2C6-4893-B759-22A615CB2F95}"/>
                  </a:ext>
                </a:extLst>
              </p:cNvPr>
              <p:cNvSpPr txBox="1"/>
              <p:nvPr/>
            </p:nvSpPr>
            <p:spPr>
              <a:xfrm>
                <a:off x="9417883" y="4306576"/>
                <a:ext cx="2027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3)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21BA53-B2C6-4893-B759-22A615CB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883" y="4306576"/>
                <a:ext cx="2027583" cy="400110"/>
              </a:xfrm>
              <a:prstGeom prst="rect">
                <a:avLst/>
              </a:prstGeom>
              <a:blipFill>
                <a:blip r:embed="rId11"/>
                <a:stretch>
                  <a:fillRect l="-3303" t="-1060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7EF6FC4E-ECF4-40B9-9E7E-A73A55B75DC6}"/>
              </a:ext>
            </a:extLst>
          </p:cNvPr>
          <p:cNvSpPr/>
          <p:nvPr/>
        </p:nvSpPr>
        <p:spPr>
          <a:xfrm>
            <a:off x="11272909" y="791521"/>
            <a:ext cx="837523" cy="42975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3A6FF-0440-43BD-B3BA-625DC8AF2A43}"/>
                  </a:ext>
                </a:extLst>
              </p:cNvPr>
              <p:cNvSpPr txBox="1"/>
              <p:nvPr/>
            </p:nvSpPr>
            <p:spPr>
              <a:xfrm>
                <a:off x="9348812" y="4717328"/>
                <a:ext cx="2803669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D3A6FF-0440-43BD-B3BA-625DC8AF2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12" y="4717328"/>
                <a:ext cx="2803669" cy="7148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7BE7F7-A7C0-4A58-9E8D-99054885B033}"/>
                  </a:ext>
                </a:extLst>
              </p:cNvPr>
              <p:cNvSpPr txBox="1"/>
              <p:nvPr/>
            </p:nvSpPr>
            <p:spPr>
              <a:xfrm>
                <a:off x="9444386" y="5432204"/>
                <a:ext cx="2673626" cy="71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st</a:t>
                </a:r>
                <a:r>
                  <a:rPr lang="en-US" sz="2000" dirty="0">
                    <a:solidFill>
                      <a:schemeClr val="tx1"/>
                    </a:solidFill>
                  </a:rPr>
                  <a:t>  term not killed	   by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/>
                  <a:t>... </a:t>
                </a:r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7BE7F7-A7C0-4A58-9E8D-99054885B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386" y="5432204"/>
                <a:ext cx="2673626" cy="714876"/>
              </a:xfrm>
              <a:prstGeom prst="rect">
                <a:avLst/>
              </a:prstGeom>
              <a:blipFill>
                <a:blip r:embed="rId13"/>
                <a:stretch>
                  <a:fillRect t="-4274" r="-227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5" grpId="1" animBg="1"/>
      <p:bldP spid="6" grpId="0"/>
      <p:bldP spid="7" grpId="0"/>
      <p:bldP spid="24" grpId="0"/>
      <p:bldP spid="25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508F-BADE-4FFE-AC7E-BC707FA0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4C626-74F7-4DA2-BE04-3D67C1354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8132578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 (Shannon): All but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fraction of Boolean functions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sz="1200" i="1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 (</a:t>
                </a:r>
                <a:r>
                  <a:rPr lang="en-US" dirty="0" err="1"/>
                  <a:t>Lupanov</a:t>
                </a:r>
                <a:r>
                  <a:rPr lang="en-US" dirty="0"/>
                  <a:t>): All Boolean functions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sz="1200" i="1" dirty="0"/>
              </a:p>
              <a:p>
                <a:pPr marL="0" indent="0">
                  <a:buNone/>
                </a:pPr>
                <a:r>
                  <a:rPr lang="en-US" dirty="0"/>
                  <a:t>Hard explicitly-defined functions?</a:t>
                </a:r>
              </a:p>
              <a:p>
                <a:r>
                  <a:rPr lang="en-US" dirty="0"/>
                  <a:t>For arbitrary binary gates (including,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Best bound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𝑖𝑧𝑒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3.1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[Li-Yang 2022]</a:t>
                </a:r>
              </a:p>
              <a:p>
                <a:r>
                  <a:rPr lang="en-US" dirty="0"/>
                  <a:t>For de Morgan basis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Best bound 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𝑖𝑧𝑒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[</a:t>
                </a:r>
                <a:r>
                  <a:rPr lang="en-US" dirty="0" err="1"/>
                  <a:t>Iwama</a:t>
                </a:r>
                <a:r>
                  <a:rPr lang="en-US" dirty="0"/>
                  <a:t> et.al. 2001]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4C626-74F7-4DA2-BE04-3D67C1354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8132578" cy="5200045"/>
              </a:xfrm>
              <a:blipFill>
                <a:blip r:embed="rId2"/>
                <a:stretch>
                  <a:fillRect l="-1499" t="-1874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879613"/>
                <a:ext cx="7710281" cy="5073926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Specify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Specify where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vars</a:t>
                </a:r>
                <a:r>
                  <a:rPr lang="en-US" dirty="0"/>
                  <a:t> set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,…,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b="1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Specify values set by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1428750" lvl="2" indent="-514350">
                  <a:buFont typeface="+mj-lt"/>
                  <a:buAutoNum type="arabicPeriod"/>
                </a:pPr>
                <a:endParaRPr lang="en-US" sz="9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So: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plus 1, 2, &amp; 3 let us reconstruct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 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b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possibilities</a:t>
                </a:r>
              </a:p>
              <a:p>
                <a:pPr marL="514350" indent="-514350">
                  <a:buAutoNum type="arabicPeriod" startAt="2"/>
                </a:pPr>
                <a:r>
                  <a:rPr lang="en-US" dirty="0"/>
                  <a:t>Bit vector of 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for partition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plus </a:t>
                </a:r>
                <a:r>
                  <a:rPr lang="en-US" dirty="0" err="1"/>
                  <a:t>elt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dirty="0"/>
                  <a:t> to indicate positions of each </a:t>
                </a:r>
                <a:r>
                  <a:rPr lang="en-US" dirty="0" err="1"/>
                  <a:t>var</a:t>
                </a:r>
                <a:r>
                  <a:rPr lang="en-US" dirty="0"/>
                  <a:t> in its term.  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514350" indent="-514350">
                  <a:buAutoNum type="arabicPeriod" startAt="2"/>
                </a:pPr>
                <a:r>
                  <a:rPr lang="en-US" dirty="0"/>
                  <a:t>Bit vector of 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 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1428750" lvl="2" indent="-514350">
                  <a:buAutoNum type="arabicPeriod" startAt="2"/>
                </a:pPr>
                <a:endParaRPr lang="en-US" sz="900" b="1" dirty="0"/>
              </a:p>
              <a:p>
                <a:pPr marL="0" indent="0">
                  <a:buNone/>
                </a:pPr>
                <a:r>
                  <a:rPr lang="en-US" b="1" dirty="0"/>
                  <a:t>So: </a:t>
                </a:r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b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dirty="0"/>
                  <a:t> have such a bad path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879613"/>
                <a:ext cx="7710281" cy="5073926"/>
              </a:xfrm>
              <a:blipFill>
                <a:blip r:embed="rId2"/>
                <a:stretch>
                  <a:fillRect l="-1423" t="-2521" r="-47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0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3"/>
                <a:ext cx="7886700" cy="2784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So: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ℓ−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p>
                            </m:sSubSup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−ℓ+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−ℓ</m:t>
                            </m:r>
                          </m:sup>
                        </m:sSup>
                      </m:den>
                    </m:f>
                  </m:oMath>
                </a14:m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ℓ⋯(ℓ−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−ℓ+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⋯(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−ℓ+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3"/>
                <a:ext cx="7886700" cy="2784798"/>
              </a:xfrm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08074" y="3954449"/>
                <a:ext cx="2863926" cy="1016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74" y="3954449"/>
                <a:ext cx="2863926" cy="1016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49286" y="5332344"/>
                <a:ext cx="2549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286" y="5332344"/>
                <a:ext cx="2549388" cy="523220"/>
              </a:xfrm>
              <a:prstGeom prst="rect">
                <a:avLst/>
              </a:prstGeom>
              <a:blipFill>
                <a:blip r:embed="rId4"/>
                <a:stretch>
                  <a:fillRect l="-502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733C7C2-79B2-46A5-AD57-7F9A46F487ED}"/>
              </a:ext>
            </a:extLst>
          </p:cNvPr>
          <p:cNvSpPr>
            <a:spLocks noChangeAspect="1"/>
          </p:cNvSpPr>
          <p:nvPr/>
        </p:nvSpPr>
        <p:spPr>
          <a:xfrm>
            <a:off x="8025847" y="5814390"/>
            <a:ext cx="182880" cy="182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CC47-2EDB-4B32-8911-B4DE5AE8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switching: Multi-switching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0465-6475-4CDD-A617-7A5AED88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72192"/>
            <a:ext cx="10654393" cy="5200045"/>
          </a:xfrm>
        </p:spPr>
        <p:txBody>
          <a:bodyPr/>
          <a:lstStyle/>
          <a:p>
            <a:r>
              <a:rPr lang="en-US" dirty="0"/>
              <a:t>The switching lemma gives failure probability for a single formula</a:t>
            </a:r>
          </a:p>
          <a:p>
            <a:pPr lvl="1"/>
            <a:r>
              <a:rPr lang="en-US" sz="2800" dirty="0"/>
              <a:t>For multiple formulas we used a union bound to bound the overall failure probability.</a:t>
            </a:r>
          </a:p>
          <a:p>
            <a:pPr lvl="1"/>
            <a:endParaRPr lang="en-US" sz="2800" dirty="0"/>
          </a:p>
          <a:p>
            <a:r>
              <a:rPr lang="en-US" dirty="0"/>
              <a:t>Can do even better than this using a multi-switching lemma</a:t>
            </a:r>
          </a:p>
          <a:p>
            <a:pPr lvl="1"/>
            <a:r>
              <a:rPr lang="en-US" sz="2800" dirty="0"/>
              <a:t>Extra slides are included at the end to show how multi-switching works</a:t>
            </a:r>
          </a:p>
        </p:txBody>
      </p:sp>
    </p:spTree>
    <p:extLst>
      <p:ext uri="{BB962C8B-B14F-4D97-AF65-F5344CB8AC3E}">
        <p14:creationId xmlns:p14="http://schemas.microsoft.com/office/powerpoint/2010/main" val="4246700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623887" y="1709739"/>
                <a:ext cx="9199843" cy="2852737"/>
              </a:xfrm>
            </p:spPr>
            <p:txBody>
              <a:bodyPr/>
              <a:lstStyle/>
              <a:p>
                <a:r>
                  <a:rPr lang="en-US" dirty="0"/>
                  <a:t>AC</a:t>
                </a:r>
                <a:r>
                  <a:rPr lang="en-US" baseline="30000" dirty="0"/>
                  <a:t>0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] circuit lower bounds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3887" y="1709739"/>
                <a:ext cx="9199843" cy="2852737"/>
              </a:xfrm>
              <a:blipFill>
                <a:blip r:embed="rId2"/>
                <a:stretch>
                  <a:fillRect l="-3974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578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</a:t>
                </a:r>
                <a:r>
                  <a:rPr lang="en-US" baseline="30000" dirty="0"/>
                  <a:t>0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] circuit lower bounds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38" t="-19685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0578820" cy="520004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Theorem</a:t>
                </a:r>
                <a:r>
                  <a:rPr lang="en-US" sz="2400" dirty="0">
                    <a:solidFill>
                      <a:prstClr val="black"/>
                    </a:solidFill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Razborov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Smolensky</a:t>
                </a:r>
                <a:r>
                  <a:rPr lang="en-US" sz="2400" dirty="0">
                    <a:solidFill>
                      <a:prstClr val="black"/>
                    </a:solidFill>
                  </a:rPr>
                  <a:t>):  For distinct primes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∉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]</a:t>
                </a:r>
                <a:r>
                  <a:rPr lang="en-US" sz="2400" dirty="0"/>
                  <a:t>.</a:t>
                </a:r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Corollary:</a:t>
                </a:r>
                <a:r>
                  <a:rPr lang="en-US" sz="2400" dirty="0">
                    <a:solidFill>
                      <a:prstClr val="black"/>
                    </a:solidFill>
                  </a:rPr>
                  <a:t> Majority does not have polynomial size </a:t>
                </a:r>
                <a:r>
                  <a:rPr lang="en-US" dirty="0">
                    <a:solidFill>
                      <a:srgbClr val="C00000"/>
                    </a:solidFill>
                  </a:rPr>
                  <a:t>AC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] </a:t>
                </a:r>
                <a:r>
                  <a:rPr lang="en-US" sz="2400" dirty="0">
                    <a:solidFill>
                      <a:prstClr val="black"/>
                    </a:solidFill>
                  </a:rPr>
                  <a:t>circuits for prime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7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Proof</a:t>
                </a:r>
                <a:r>
                  <a:rPr lang="en-US" sz="2400" dirty="0">
                    <a:solidFill>
                      <a:prstClr val="black"/>
                    </a:solidFill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1. Approximate any small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AC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] </a:t>
                </a:r>
                <a:r>
                  <a:rPr lang="en-US" sz="2400" dirty="0">
                    <a:solidFill>
                      <a:prstClr val="black"/>
                    </a:solidFill>
                  </a:rPr>
                  <a:t>circuit by a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low degree polynomial over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2. Show that function in question doesn’t have such a good approximation 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2400" dirty="0"/>
                  <a:t>Notion of approximation:  </a:t>
                </a:r>
                <a:r>
                  <a:rPr lang="en-US" sz="2400" i="1" dirty="0"/>
                  <a:t>Fraction of inputs on which value is correct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:r>
                  <a:rPr lang="en-US" sz="2400" dirty="0"/>
                  <a:t>For 1, show that each gate operation can be replaced by an approximation that introduces at most a tiny error.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sz="2400" dirty="0"/>
                  <a:t>By 2, accumulated error must be large so circuit must have many gates. 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0578820" cy="5200045"/>
              </a:xfrm>
              <a:blipFill>
                <a:blip r:embed="rId3"/>
                <a:stretch>
                  <a:fillRect l="-865" t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6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8" y="972192"/>
                <a:ext cx="11501313" cy="5200045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Approximate any small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AC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] </a:t>
                </a:r>
                <a:r>
                  <a:rPr lang="en-US" sz="2400" dirty="0">
                    <a:solidFill>
                      <a:prstClr val="black"/>
                    </a:solidFill>
                  </a:rPr>
                  <a:t>circuit by a low degree polynomial over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WLOG the circuit only has unbounded fan-in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gates (and constant 1)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gates</a:t>
                </a:r>
                <a:r>
                  <a:rPr lang="en-US" sz="2000" dirty="0">
                    <a:solidFill>
                      <a:prstClr val="black"/>
                    </a:solidFill>
                  </a:rPr>
                  <a:t>:   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≡0 (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320000"/>
                    </a:solidFill>
                  </a:rPr>
                  <a:t>unbounded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gates</a:t>
                </a:r>
                <a:r>
                  <a:rPr lang="en-US" sz="2000" dirty="0">
                    <a:solidFill>
                      <a:prstClr val="black"/>
                    </a:solidFill>
                  </a:rPr>
                  <a:t>:    Exact would require degree = fan-in: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i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Can replace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by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𝒊𝒋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so error is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deg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000" dirty="0"/>
                  <a:t>):</a:t>
                </a:r>
              </a:p>
              <a:p>
                <a:pPr marL="0" indent="0">
                  <a:buNone/>
                </a:pPr>
                <a:r>
                  <a:rPr lang="en-US" sz="2000" dirty="0"/>
                  <a:t>Idea:  Always correct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000" dirty="0"/>
                  <a:t> is 0.   </a:t>
                </a:r>
                <a:br>
                  <a:rPr lang="en-US" sz="2000" dirty="0"/>
                </a:br>
                <a:r>
                  <a:rPr lang="en-US" sz="2000" dirty="0"/>
                  <a:t>          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000" dirty="0"/>
                  <a:t> is 1, for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000" dirty="0"/>
                  <a:t> probability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dirty="0"/>
                  <a:t>.                                                                             	  	               so probability of error over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           Fix choices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000" dirty="0"/>
                  <a:t> to get fewest errors.</a:t>
                </a:r>
              </a:p>
              <a:p>
                <a:pPr marL="0" lvl="0" indent="0">
                  <a:buNone/>
                </a:pPr>
                <a:r>
                  <a:rPr lang="en-US" sz="2000" b="1" dirty="0"/>
                  <a:t>Lemma:</a:t>
                </a:r>
                <a:r>
                  <a:rPr lang="en-US" sz="2000" dirty="0"/>
                  <a:t>  Every size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000" dirty="0"/>
                  <a:t>, depth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AC</a:t>
                </a:r>
                <a:r>
                  <a:rPr lang="en-US" sz="2000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]</a:t>
                </a:r>
                <a:r>
                  <a:rPr lang="en-US" sz="2000" dirty="0"/>
                  <a:t> circuit  approximated with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000" dirty="0"/>
                  <a:t> by degree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en-US" sz="20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2000" dirty="0"/>
                  <a:t> over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br>
                  <a:rPr lang="en-US" sz="2000" dirty="0"/>
                </a:br>
                <a:r>
                  <a:rPr lang="en-US" sz="2000" dirty="0"/>
                  <a:t>                                                                                                     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8" y="972192"/>
                <a:ext cx="11501313" cy="5200045"/>
              </a:xfrm>
              <a:blipFill>
                <a:blip r:embed="rId2"/>
                <a:stretch>
                  <a:fillRect l="-848" t="-1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8649" y="5381204"/>
            <a:ext cx="11332029" cy="5664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</a:t>
                </a:r>
                <a:r>
                  <a:rPr lang="en-US" baseline="30000" dirty="0"/>
                  <a:t>0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] circuit lower bounds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38" t="-19685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140590" y="2428346"/>
                <a:ext cx="4902048" cy="399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800" b="1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90" y="2428346"/>
                <a:ext cx="4902048" cy="399084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B0CCF-C48E-4BE4-9A73-144BFED2BD81}"/>
                  </a:ext>
                </a:extLst>
              </p:cNvPr>
              <p:cNvSpPr txBox="1"/>
              <p:nvPr/>
            </p:nvSpPr>
            <p:spPr>
              <a:xfrm>
                <a:off x="6335964" y="1929508"/>
                <a:ext cx="45113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</a:rPr>
                  <a:t>Increase degree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factor, no error: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B0CCF-C48E-4BE4-9A73-144BFED2B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64" y="1929508"/>
                <a:ext cx="4511300" cy="400110"/>
              </a:xfrm>
              <a:prstGeom prst="rect">
                <a:avLst/>
              </a:prstGeom>
              <a:blipFill>
                <a:blip r:embed="rId5"/>
                <a:stretch>
                  <a:fillRect l="-1351" t="-9231" r="-67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6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AC</a:t>
                </a:r>
                <a:r>
                  <a:rPr lang="en-US" baseline="30000" dirty="0">
                    <a:solidFill>
                      <a:prstClr val="black"/>
                    </a:solidFill>
                  </a:rPr>
                  <a:t>0</a:t>
                </a:r>
                <a:r>
                  <a:rPr lang="en-US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] circuit lower bounds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38" t="-19685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1137170" cy="520004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2. Show that function in question doesn’t have such a good approximation</a:t>
                </a:r>
              </a:p>
              <a:p>
                <a:pPr marL="0" lvl="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𝑷𝒂𝒓𝒊𝒕𝒚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AC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] </a:t>
                </a:r>
                <a:r>
                  <a:rPr lang="en-US" sz="24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requires degree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11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Idea</a:t>
                </a:r>
                <a:r>
                  <a:rPr lang="en-US" sz="2400" dirty="0">
                    <a:solidFill>
                      <a:prstClr val="black"/>
                    </a:solidFill>
                  </a:rPr>
                  <a:t>:  Change of basis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{0,1}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           </a:t>
                </a:r>
                <a:r>
                  <a:rPr lang="en-US" sz="2400" dirty="0"/>
                  <a:t>Conceptually of form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 </a:t>
                </a:r>
              </a:p>
              <a:p>
                <a:pPr marL="0" lv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           </a:t>
                </a:r>
                <a:r>
                  <a:rPr lang="en-US" sz="2400" dirty="0"/>
                  <a:t>Actually, an invertible linear transformation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1−2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/>
                  <a:t> so degree preserved.</a:t>
                </a:r>
              </a:p>
              <a:p>
                <a:pPr marL="0" lvl="0" indent="0">
                  <a:buNone/>
                </a:pPr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dirty="0"/>
                  <a:t>           Under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sz="2400" dirty="0"/>
                  <a:t> basis: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𝑷𝒂𝒓𝒊𝒕𝒚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.  Also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lvl="0" indent="0">
                  <a:buNone/>
                </a:pPr>
                <a:r>
                  <a:rPr lang="en-US" sz="2400" dirty="0"/>
                  <a:t>           So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 , we have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𝑷𝒂𝒓𝒊𝒕𝒚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brk m:alnAt="7"/>
                          </m:r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sz="2400" dirty="0"/>
                  <a:t>. </a:t>
                </a:r>
              </a:p>
              <a:p>
                <a:pPr marL="0" lvl="0" indent="0">
                  <a:buNone/>
                </a:pPr>
                <a:r>
                  <a:rPr lang="en-US" sz="2400" dirty="0"/>
                  <a:t>           Then, if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𝑷𝒂𝒓𝒊𝒕𝒚</m:t>
                    </m:r>
                  </m:oMath>
                </a14:m>
                <a:r>
                  <a:rPr lang="en-US" sz="2400" dirty="0"/>
                  <a:t> had a good approximation by a low-degree polynomial then             	</a:t>
                </a:r>
                <a:r>
                  <a:rPr lang="en-US" sz="2400" i="1" dirty="0"/>
                  <a:t>every</a:t>
                </a:r>
                <a:r>
                  <a:rPr lang="en-US" sz="2400" dirty="0"/>
                  <a:t> Boolean function could be well-approximated in degree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1137170" cy="5200045"/>
              </a:xfrm>
              <a:blipFill>
                <a:blip r:embed="rId3"/>
                <a:stretch>
                  <a:fillRect l="-821" t="-1639" r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941581" y="5632057"/>
            <a:ext cx="399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 possible using dimension arguments</a:t>
            </a:r>
          </a:p>
        </p:txBody>
      </p:sp>
    </p:spTree>
    <p:extLst>
      <p:ext uri="{BB962C8B-B14F-4D97-AF65-F5344CB8AC3E}">
        <p14:creationId xmlns:p14="http://schemas.microsoft.com/office/powerpoint/2010/main" val="12791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98BA-E5AF-4B8E-AEF4-EB38281D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things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9AE42-C192-4FAF-AC2E-7CE6CD9CC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10082894" cy="5200045"/>
              </a:xfrm>
            </p:spPr>
            <p:txBody>
              <a:bodyPr/>
              <a:lstStyle/>
              <a:p>
                <a:endParaRPr lang="en-US" sz="2400" b="1" dirty="0"/>
              </a:p>
              <a:p>
                <a:r>
                  <a:rPr lang="en-US" sz="2400" dirty="0"/>
                  <a:t>Every size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/>
                  <a:t>, depth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AC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]</a:t>
                </a:r>
                <a:r>
                  <a:rPr lang="en-US" sz="2400" dirty="0"/>
                  <a:t> circuit  approximated with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400" dirty="0"/>
                  <a:t> by degree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en-US" sz="24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2400" dirty="0"/>
                  <a:t> over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400" b="1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  <a:p>
                <a:r>
                  <a:rPr lang="en-US" sz="2400" dirty="0"/>
                  <a:t>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 required for constant error &lt; 1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Suffices to choose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/>
                  <a:t> to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to get a contradiction for circuits of size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2400" b="1" i="1" dirty="0"/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9AE42-C192-4FAF-AC2E-7CE6CD9CC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10082894" cy="5200045"/>
              </a:xfrm>
              <a:blipFill>
                <a:blip r:embed="rId2"/>
                <a:stretch>
                  <a:fillRect l="-786" r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860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Multi-Switching Lemma</a:t>
            </a:r>
          </a:p>
        </p:txBody>
      </p:sp>
    </p:spTree>
    <p:extLst>
      <p:ext uri="{BB962C8B-B14F-4D97-AF65-F5344CB8AC3E}">
        <p14:creationId xmlns:p14="http://schemas.microsoft.com/office/powerpoint/2010/main" val="33019869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Hastad’s</a:t>
            </a:r>
            <a:r>
              <a:rPr lang="en-US" dirty="0"/>
              <a:t> Switching Lemma for many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8866414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Lemma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)</a:t>
                </a:r>
                <a:r>
                  <a:rPr lang="en-US" sz="2400" b="1" dirty="0"/>
                  <a:t>:  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dirty="0"/>
                  <a:t> be a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-DNF formula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r>
                  <a:rPr lang="en-US" sz="2400" b="1" dirty="0"/>
                  <a:t>                       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we have                                   	   		 	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𝒑𝒓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To use it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 different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-DNFs at once by setting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to get failure probability at most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𝒑𝒓</m:t>
                            </m:r>
                          </m:e>
                        </m:d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400" dirty="0"/>
                  <a:t>.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05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To get better failure probability need larger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.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Alternative: A </a:t>
                </a:r>
                <a:r>
                  <a:rPr lang="en-US" sz="2400" i="1" dirty="0" err="1"/>
                  <a:t>multi</a:t>
                </a:r>
                <a:r>
                  <a:rPr lang="en-US" sz="2400" dirty="0" err="1"/>
                  <a:t>switching</a:t>
                </a:r>
                <a:r>
                  <a:rPr lang="en-US" sz="2400" dirty="0"/>
                  <a:t> lemma.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8866414" cy="5200045"/>
              </a:xfrm>
              <a:blipFill>
                <a:blip r:embed="rId2"/>
                <a:stretch>
                  <a:fillRect l="-1031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72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A5D1-133B-42DB-A113-8305DD3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Formulas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70BBB09-4A2A-4173-BF52-3D197D4FF538}"/>
              </a:ext>
            </a:extLst>
          </p:cNvPr>
          <p:cNvGrpSpPr>
            <a:grpSpLocks noChangeAspect="1"/>
          </p:cNvGrpSpPr>
          <p:nvPr/>
        </p:nvGrpSpPr>
        <p:grpSpPr>
          <a:xfrm>
            <a:off x="927597" y="1737360"/>
            <a:ext cx="3021671" cy="3884717"/>
            <a:chOff x="8373091" y="381950"/>
            <a:chExt cx="3814356" cy="4903807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DDD8674-4B54-4A0B-A545-5D084BB8579B}"/>
                </a:ext>
              </a:extLst>
            </p:cNvPr>
            <p:cNvGrpSpPr/>
            <p:nvPr/>
          </p:nvGrpSpPr>
          <p:grpSpPr>
            <a:xfrm>
              <a:off x="8441109" y="2612155"/>
              <a:ext cx="1775284" cy="2280295"/>
              <a:chOff x="8481332" y="346284"/>
              <a:chExt cx="1775284" cy="228029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191F110-D790-4E3A-B3C4-A7EE25FAFA5C}"/>
                  </a:ext>
                </a:extLst>
              </p:cNvPr>
              <p:cNvGrpSpPr/>
              <p:nvPr/>
            </p:nvGrpSpPr>
            <p:grpSpPr>
              <a:xfrm>
                <a:off x="9400047" y="2025149"/>
                <a:ext cx="486050" cy="427368"/>
                <a:chOff x="9699121" y="2834198"/>
                <a:chExt cx="486050" cy="427368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E6EB92B8-225C-4021-ABF0-10FBFAF0A5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706918A-C671-4FEB-A1C2-756A8D4CE7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706918A-C671-4FEB-A1C2-756A8D4CE7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E8ED910-8D07-44D8-9212-01383806519B}"/>
                  </a:ext>
                </a:extLst>
              </p:cNvPr>
              <p:cNvGrpSpPr/>
              <p:nvPr/>
            </p:nvGrpSpPr>
            <p:grpSpPr>
              <a:xfrm>
                <a:off x="9148308" y="346284"/>
                <a:ext cx="456164" cy="427368"/>
                <a:chOff x="9599067" y="1053657"/>
                <a:chExt cx="456164" cy="427368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71E1C09-1DE4-4E90-A921-410221F0E2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166D5E7A-BAD2-4C96-8DB6-EAFEF9D2D0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166D5E7A-BAD2-4C96-8DB6-EAFEF9D2D0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9688CB4-DA07-42F2-BFE8-9A785E3E2700}"/>
                  </a:ext>
                </a:extLst>
              </p:cNvPr>
              <p:cNvGrpSpPr/>
              <p:nvPr/>
            </p:nvGrpSpPr>
            <p:grpSpPr>
              <a:xfrm>
                <a:off x="8481332" y="1055391"/>
                <a:ext cx="400111" cy="427368"/>
                <a:chOff x="8818978" y="2482806"/>
                <a:chExt cx="400111" cy="42736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CB3BBD3-D9E2-4453-9016-1099EF0088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7CD85DF-7449-4EC6-83E5-C6FA896837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37CD85DF-7449-4EC6-83E5-C6FA896837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F03C3C4-95FA-4557-8345-498D673FF1B7}"/>
                  </a:ext>
                </a:extLst>
              </p:cNvPr>
              <p:cNvGrpSpPr/>
              <p:nvPr/>
            </p:nvGrpSpPr>
            <p:grpSpPr>
              <a:xfrm>
                <a:off x="8819023" y="2025149"/>
                <a:ext cx="486050" cy="427368"/>
                <a:chOff x="9747188" y="3354258"/>
                <a:chExt cx="486050" cy="427368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F6575BF-CF3C-43C3-B4BB-AE7F40FA1E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D8DB467-C9B2-463F-8F39-DC7DA4468E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D8DB467-C9B2-463F-8F39-DC7DA4468E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A06E979-A09B-4B46-AEE5-9956ACDCFF28}"/>
                  </a:ext>
                </a:extLst>
              </p:cNvPr>
              <p:cNvGrpSpPr/>
              <p:nvPr/>
            </p:nvGrpSpPr>
            <p:grpSpPr>
              <a:xfrm>
                <a:off x="9856505" y="1055392"/>
                <a:ext cx="400111" cy="427368"/>
                <a:chOff x="8818978" y="2482806"/>
                <a:chExt cx="400111" cy="427368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EF8A176-5588-4F25-8B63-1E2D73047A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25012972-ED72-4F28-87FF-60B48CC1E2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25012972-ED72-4F28-87FF-60B48CC1E2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22009BA-0EB3-42EC-AE03-E35DF466DFA1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>
                <a:off x="8677860" y="1482759"/>
                <a:ext cx="4432" cy="114382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A3A49CD5-2787-4840-9A18-AEB0354FAB08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>
                <a:off x="10053033" y="1482760"/>
                <a:ext cx="26390" cy="111045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E8587367-421B-40EE-BBAB-E74D91463B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1580" y="1378036"/>
                <a:ext cx="689816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30081B2-CBA4-478E-B71D-37746CE5C3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99267" y="1378036"/>
                <a:ext cx="657239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3A2485A-FCDE-4BBC-B3A8-EF5999DA94A0}"/>
                  </a:ext>
                </a:extLst>
              </p:cNvPr>
              <p:cNvCxnSpPr>
                <a:endCxn id="10" idx="0"/>
              </p:cNvCxnSpPr>
              <p:nvPr/>
            </p:nvCxnSpPr>
            <p:spPr>
              <a:xfrm flipH="1">
                <a:off x="8677860" y="658244"/>
                <a:ext cx="541637" cy="397146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0663B98-7AFC-4C96-ACE9-B5354F2E6948}"/>
                  </a:ext>
                </a:extLst>
              </p:cNvPr>
              <p:cNvCxnSpPr>
                <a:endCxn id="52" idx="0"/>
              </p:cNvCxnSpPr>
              <p:nvPr/>
            </p:nvCxnSpPr>
            <p:spPr>
              <a:xfrm>
                <a:off x="9466141" y="691246"/>
                <a:ext cx="586892" cy="364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59FBEBF-AF35-4571-8C7B-77CFB72424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82292" y="2381583"/>
                <a:ext cx="218252" cy="244996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6D39D30-5DFC-4E59-B371-B71D378A0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3055" y="2407359"/>
                <a:ext cx="286368" cy="18585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2ECF553-0E82-46B6-AD90-F6CAF842B593}"/>
                </a:ext>
              </a:extLst>
            </p:cNvPr>
            <p:cNvGrpSpPr/>
            <p:nvPr/>
          </p:nvGrpSpPr>
          <p:grpSpPr>
            <a:xfrm>
              <a:off x="10338603" y="2612155"/>
              <a:ext cx="1775284" cy="2280295"/>
              <a:chOff x="8780406" y="1155333"/>
              <a:chExt cx="1775284" cy="2280295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7360AB10-0D57-4C98-8E69-2C1216071272}"/>
                  </a:ext>
                </a:extLst>
              </p:cNvPr>
              <p:cNvGrpSpPr/>
              <p:nvPr/>
            </p:nvGrpSpPr>
            <p:grpSpPr>
              <a:xfrm>
                <a:off x="9699121" y="2834198"/>
                <a:ext cx="486050" cy="427368"/>
                <a:chOff x="9699121" y="2834198"/>
                <a:chExt cx="486050" cy="427368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60CA2609-2C57-4AD6-926F-83ED308681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453DD09B-AC47-4F5E-8346-F056248A64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453DD09B-AC47-4F5E-8346-F056248A64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D97D067-8FBC-4AB6-8285-C934861E335E}"/>
                  </a:ext>
                </a:extLst>
              </p:cNvPr>
              <p:cNvGrpSpPr/>
              <p:nvPr/>
            </p:nvGrpSpPr>
            <p:grpSpPr>
              <a:xfrm>
                <a:off x="9447382" y="1155333"/>
                <a:ext cx="456164" cy="427368"/>
                <a:chOff x="9599067" y="1053657"/>
                <a:chExt cx="456164" cy="427368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D495EA5D-384F-4094-AB17-A09EDD4A51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FF8376E5-ACDA-45A0-9A80-C80902771E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FF8376E5-ACDA-45A0-9A80-C80902771E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77611043-1402-475B-95D9-ABE61BE969BB}"/>
                  </a:ext>
                </a:extLst>
              </p:cNvPr>
              <p:cNvGrpSpPr/>
              <p:nvPr/>
            </p:nvGrpSpPr>
            <p:grpSpPr>
              <a:xfrm>
                <a:off x="8780406" y="1864440"/>
                <a:ext cx="400111" cy="427368"/>
                <a:chOff x="8818978" y="2482806"/>
                <a:chExt cx="400111" cy="427368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404D4CE1-7D2D-4352-A22C-C5B7AD1D39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D60947F1-C026-41D1-9C75-AA8A21FE32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D60947F1-C026-41D1-9C75-AA8A21FE3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20D1E94-0E04-4794-AA78-9586F67BAAA0}"/>
                  </a:ext>
                </a:extLst>
              </p:cNvPr>
              <p:cNvGrpSpPr/>
              <p:nvPr/>
            </p:nvGrpSpPr>
            <p:grpSpPr>
              <a:xfrm>
                <a:off x="9118097" y="2834198"/>
                <a:ext cx="486050" cy="427368"/>
                <a:chOff x="9747188" y="3354258"/>
                <a:chExt cx="486050" cy="427368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391FE7CF-1F46-487C-8ECD-73ECE3D8DF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DBB9F87-2A9F-4256-8F6A-05773FF111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DBB9F87-2A9F-4256-8F6A-05773FF111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90DEC319-6522-4F32-8573-B0A5DA7B8674}"/>
                  </a:ext>
                </a:extLst>
              </p:cNvPr>
              <p:cNvGrpSpPr/>
              <p:nvPr/>
            </p:nvGrpSpPr>
            <p:grpSpPr>
              <a:xfrm>
                <a:off x="10155579" y="1864441"/>
                <a:ext cx="400111" cy="427368"/>
                <a:chOff x="8818978" y="2482806"/>
                <a:chExt cx="400111" cy="427368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5CA231D8-E426-4354-A04B-6B7CBFB465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4079F356-3BAA-4BBF-8493-60E703F78B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4079F356-3BAA-4BBF-8493-60E703F78BA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7945B07F-FE8A-4E8F-B49C-3E7B6653F5A7}"/>
                  </a:ext>
                </a:extLst>
              </p:cNvPr>
              <p:cNvCxnSpPr>
                <a:cxnSpLocks/>
                <a:stCxn id="117" idx="2"/>
              </p:cNvCxnSpPr>
              <p:nvPr/>
            </p:nvCxnSpPr>
            <p:spPr>
              <a:xfrm>
                <a:off x="8976934" y="2291808"/>
                <a:ext cx="4432" cy="114382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DE61FC05-DF85-4FFB-B180-D3F5BF61BB16}"/>
                  </a:ext>
                </a:extLst>
              </p:cNvPr>
              <p:cNvCxnSpPr>
                <a:cxnSpLocks/>
                <a:stCxn id="113" idx="2"/>
              </p:cNvCxnSpPr>
              <p:nvPr/>
            </p:nvCxnSpPr>
            <p:spPr>
              <a:xfrm>
                <a:off x="10352107" y="2291809"/>
                <a:ext cx="26390" cy="111045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90A16ACE-6288-41F1-B779-A09F54834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0654" y="2187085"/>
                <a:ext cx="689816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2BEAEB37-A828-40CC-8440-DD9E73AB7B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8341" y="2187085"/>
                <a:ext cx="657239" cy="6809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5D5B34F-78F8-4470-9A71-7E5EECC5116E}"/>
                  </a:ext>
                </a:extLst>
              </p:cNvPr>
              <p:cNvCxnSpPr>
                <a:endCxn id="117" idx="0"/>
              </p:cNvCxnSpPr>
              <p:nvPr/>
            </p:nvCxnSpPr>
            <p:spPr>
              <a:xfrm flipH="1">
                <a:off x="8976934" y="1467293"/>
                <a:ext cx="541637" cy="397146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9DE4BE9-F64A-47AA-BC18-7BA056F958D2}"/>
                  </a:ext>
                </a:extLst>
              </p:cNvPr>
              <p:cNvCxnSpPr>
                <a:endCxn id="113" idx="0"/>
              </p:cNvCxnSpPr>
              <p:nvPr/>
            </p:nvCxnSpPr>
            <p:spPr>
              <a:xfrm>
                <a:off x="9765215" y="1500295"/>
                <a:ext cx="586892" cy="3641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BA796D3-3732-45BF-B3E6-5C69B938A9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81366" y="3190632"/>
                <a:ext cx="218252" cy="244996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B8F7F3F-B521-491D-8023-04EF21A4A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2129" y="3216408"/>
                <a:ext cx="286368" cy="18585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95464F2-4C20-42BD-840C-25F8D4726634}"/>
                </a:ext>
              </a:extLst>
            </p:cNvPr>
            <p:cNvGrpSpPr/>
            <p:nvPr/>
          </p:nvGrpSpPr>
          <p:grpSpPr>
            <a:xfrm>
              <a:off x="9750628" y="4846152"/>
              <a:ext cx="554286" cy="427368"/>
              <a:chOff x="9733744" y="4017634"/>
              <a:chExt cx="554286" cy="4273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3FE880E-1940-4850-BFCD-C74D6923852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273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A3FE880E-1940-4850-BFCD-C74D692385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2736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11CF9AA-652F-4709-BB2E-3437E85C43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3EC3500-6502-4E9F-9E34-CAF4ADC61D87}"/>
                </a:ext>
              </a:extLst>
            </p:cNvPr>
            <p:cNvGrpSpPr/>
            <p:nvPr/>
          </p:nvGrpSpPr>
          <p:grpSpPr>
            <a:xfrm>
              <a:off x="8373091" y="4856458"/>
              <a:ext cx="554286" cy="427368"/>
              <a:chOff x="9733744" y="4017634"/>
              <a:chExt cx="554286" cy="4273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2909A3F0-306A-4C28-BB4D-A1F0B1DB240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273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2909A3F0-306A-4C28-BB4D-A1F0B1DB24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2736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681CC20-A763-49F7-8178-EEF4FD17A8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B9C924B-6A05-4A44-B270-E64F6B14B639}"/>
                </a:ext>
              </a:extLst>
            </p:cNvPr>
            <p:cNvGrpSpPr/>
            <p:nvPr/>
          </p:nvGrpSpPr>
          <p:grpSpPr>
            <a:xfrm>
              <a:off x="10420740" y="2085294"/>
              <a:ext cx="486050" cy="427368"/>
              <a:chOff x="9699121" y="2834198"/>
              <a:chExt cx="486050" cy="427368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1A05C255-0CD3-4092-918A-E2B6A83F6C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33744" y="285209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8AB97CE8-11D0-48B3-AE73-995AC7C1EA53}"/>
                      </a:ext>
                    </a:extLst>
                  </p:cNvPr>
                  <p:cNvSpPr txBox="1"/>
                  <p:nvPr/>
                </p:nvSpPr>
                <p:spPr>
                  <a:xfrm>
                    <a:off x="9699121" y="2834198"/>
                    <a:ext cx="486050" cy="427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8AB97CE8-11D0-48B3-AE73-995AC7C1EA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99121" y="2834198"/>
                    <a:ext cx="486050" cy="42736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A675B01-3CD9-45FA-85D6-2E01EAEBB490}"/>
                </a:ext>
              </a:extLst>
            </p:cNvPr>
            <p:cNvGrpSpPr/>
            <p:nvPr/>
          </p:nvGrpSpPr>
          <p:grpSpPr>
            <a:xfrm>
              <a:off x="10007518" y="381950"/>
              <a:ext cx="456164" cy="427368"/>
              <a:chOff x="9599067" y="1053657"/>
              <a:chExt cx="456164" cy="427368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48DADD5-AB27-462E-805E-19FAEB66E2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9067" y="10536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FEC3A1E6-2F59-4C0B-82F8-69317273F0F5}"/>
                      </a:ext>
                    </a:extLst>
                  </p:cNvPr>
                  <p:cNvSpPr txBox="1"/>
                  <p:nvPr/>
                </p:nvSpPr>
                <p:spPr>
                  <a:xfrm>
                    <a:off x="9609650" y="1053658"/>
                    <a:ext cx="445581" cy="4273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FEC3A1E6-2F59-4C0B-82F8-69317273F0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9650" y="1053658"/>
                    <a:ext cx="445581" cy="42736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A690B28-B27B-48DB-92D8-4A769CE5D418}"/>
                </a:ext>
              </a:extLst>
            </p:cNvPr>
            <p:cNvGrpSpPr/>
            <p:nvPr/>
          </p:nvGrpSpPr>
          <p:grpSpPr>
            <a:xfrm>
              <a:off x="9087552" y="1021737"/>
              <a:ext cx="400111" cy="427368"/>
              <a:chOff x="8818978" y="2482806"/>
              <a:chExt cx="400111" cy="427368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93BC9319-D3FA-47AD-9506-87E778C7D3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6326CFBD-2BD4-454F-B85F-87D07079207C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6326CFBD-2BD4-454F-B85F-87D0707920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62E598D-65AA-4096-9F9E-731BC5F46139}"/>
                </a:ext>
              </a:extLst>
            </p:cNvPr>
            <p:cNvGrpSpPr/>
            <p:nvPr/>
          </p:nvGrpSpPr>
          <p:grpSpPr>
            <a:xfrm>
              <a:off x="9670375" y="2052157"/>
              <a:ext cx="486050" cy="427368"/>
              <a:chOff x="9747188" y="3354258"/>
              <a:chExt cx="486050" cy="427368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E43DB38E-C1FD-4838-81B1-9B90FA56C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81811" y="33721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7163C7F5-CB7E-4148-8217-363C2C196E26}"/>
                      </a:ext>
                    </a:extLst>
                  </p:cNvPr>
                  <p:cNvSpPr txBox="1"/>
                  <p:nvPr/>
                </p:nvSpPr>
                <p:spPr>
                  <a:xfrm>
                    <a:off x="9747188" y="3354258"/>
                    <a:ext cx="486050" cy="427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7163C7F5-CB7E-4148-8217-363C2C196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7188" y="3354258"/>
                    <a:ext cx="486050" cy="42736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6A62F91-E449-498B-8B98-D5BA7EBA6AD7}"/>
                </a:ext>
              </a:extLst>
            </p:cNvPr>
            <p:cNvGrpSpPr/>
            <p:nvPr/>
          </p:nvGrpSpPr>
          <p:grpSpPr>
            <a:xfrm>
              <a:off x="10995111" y="1027184"/>
              <a:ext cx="400111" cy="427368"/>
              <a:chOff x="8818978" y="2482806"/>
              <a:chExt cx="400111" cy="427368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678BBACC-E678-4CAB-AF3C-43DCC611B0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C6BD414A-FAB3-4931-9644-11AA644AB055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C6BD414A-FAB3-4931-9644-11AA644AB0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D80CBA5-A533-46F1-800C-B0DAF28981F7}"/>
                </a:ext>
              </a:extLst>
            </p:cNvPr>
            <p:cNvCxnSpPr>
              <a:cxnSpLocks/>
              <a:stCxn id="148" idx="2"/>
            </p:cNvCxnSpPr>
            <p:nvPr/>
          </p:nvCxnSpPr>
          <p:spPr>
            <a:xfrm>
              <a:off x="9284079" y="1449105"/>
              <a:ext cx="4433" cy="114382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BDECAB17-DB95-4A53-9C3B-A08510273D3C}"/>
                </a:ext>
              </a:extLst>
            </p:cNvPr>
            <p:cNvCxnSpPr>
              <a:cxnSpLocks/>
              <a:stCxn id="144" idx="2"/>
              <a:endCxn id="119" idx="0"/>
            </p:cNvCxnSpPr>
            <p:nvPr/>
          </p:nvCxnSpPr>
          <p:spPr>
            <a:xfrm>
              <a:off x="11191639" y="1454552"/>
              <a:ext cx="47314" cy="1157604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C22AD1EB-32C5-4CAD-8F0C-9C6448213E4B}"/>
                </a:ext>
              </a:extLst>
            </p:cNvPr>
            <p:cNvCxnSpPr>
              <a:cxnSpLocks/>
            </p:cNvCxnSpPr>
            <p:nvPr/>
          </p:nvCxnSpPr>
          <p:spPr>
            <a:xfrm>
              <a:off x="9456605" y="1366176"/>
              <a:ext cx="1021561" cy="743701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FFE35A16-B0DC-4FB0-AC96-97CB6B7714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7243" y="1373360"/>
              <a:ext cx="1013919" cy="765306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67D933F-B271-4A10-B058-73CF9EBCD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52906" y="699093"/>
              <a:ext cx="586294" cy="409417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E200DC5-5666-4BCA-AE63-4B8DDD50138B}"/>
                </a:ext>
              </a:extLst>
            </p:cNvPr>
            <p:cNvCxnSpPr>
              <a:cxnSpLocks/>
            </p:cNvCxnSpPr>
            <p:nvPr/>
          </p:nvCxnSpPr>
          <p:spPr>
            <a:xfrm>
              <a:off x="10357831" y="684372"/>
              <a:ext cx="665928" cy="402322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C7C3EF9-6FF1-40C2-BFE2-6EE4F4EC4E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2282" y="2404795"/>
              <a:ext cx="243218" cy="229677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88CED8E-7399-454F-8EE6-29D86A37C824}"/>
                </a:ext>
              </a:extLst>
            </p:cNvPr>
            <p:cNvCxnSpPr>
              <a:cxnSpLocks/>
            </p:cNvCxnSpPr>
            <p:nvPr/>
          </p:nvCxnSpPr>
          <p:spPr>
            <a:xfrm>
              <a:off x="10804551" y="2409697"/>
              <a:ext cx="266611" cy="183228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351D1B2-7203-4F95-86DE-062F0EC499D3}"/>
                </a:ext>
              </a:extLst>
            </p:cNvPr>
            <p:cNvGrpSpPr/>
            <p:nvPr/>
          </p:nvGrpSpPr>
          <p:grpSpPr>
            <a:xfrm>
              <a:off x="11633161" y="4838557"/>
              <a:ext cx="554286" cy="427368"/>
              <a:chOff x="9733744" y="4017634"/>
              <a:chExt cx="554286" cy="4273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686EF598-FDF7-4206-BF57-B0CE5B355382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273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686EF598-FDF7-4206-BF57-B0CE5B3553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2736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5292180-DBD3-46FA-9A79-AA6286C5A3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898D0F0-60CE-4D1C-83A3-F5FB43783543}"/>
                </a:ext>
              </a:extLst>
            </p:cNvPr>
            <p:cNvGrpSpPr/>
            <p:nvPr/>
          </p:nvGrpSpPr>
          <p:grpSpPr>
            <a:xfrm>
              <a:off x="10287059" y="4858389"/>
              <a:ext cx="554286" cy="427368"/>
              <a:chOff x="9733744" y="4017634"/>
              <a:chExt cx="554286" cy="4273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31ECCE96-7BB7-403B-8D61-F434C2B4D4C1}"/>
                      </a:ext>
                    </a:extLst>
                  </p:cNvPr>
                  <p:cNvSpPr txBox="1"/>
                  <p:nvPr/>
                </p:nvSpPr>
                <p:spPr>
                  <a:xfrm>
                    <a:off x="9733744" y="4017634"/>
                    <a:ext cx="554286" cy="4273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31ECCE96-7BB7-403B-8D61-F434C2B4D4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744" y="4017634"/>
                    <a:ext cx="554286" cy="42736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62EB8672-6D62-4ACF-A77D-CC685CD59D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01607" y="4035534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E8033C-4785-4743-B43F-B8D162F426DA}"/>
              </a:ext>
            </a:extLst>
          </p:cNvPr>
          <p:cNvGrpSpPr/>
          <p:nvPr/>
        </p:nvGrpSpPr>
        <p:grpSpPr>
          <a:xfrm>
            <a:off x="5743233" y="1737360"/>
            <a:ext cx="3021671" cy="3879378"/>
            <a:chOff x="5743233" y="1981136"/>
            <a:chExt cx="3021671" cy="387937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575678B-2FE2-4BA8-A36A-883E8EBFA1B9}"/>
                </a:ext>
              </a:extLst>
            </p:cNvPr>
            <p:cNvGrpSpPr/>
            <p:nvPr/>
          </p:nvGrpSpPr>
          <p:grpSpPr>
            <a:xfrm>
              <a:off x="7365347" y="3330498"/>
              <a:ext cx="385041" cy="338554"/>
              <a:chOff x="9699121" y="2834198"/>
              <a:chExt cx="486050" cy="427368"/>
            </a:xfrm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C60B7C7-6210-4A39-82E2-8DE2FD9B49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33744" y="285209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80295A6F-B433-41D4-AA09-C10A378BAA7C}"/>
                      </a:ext>
                    </a:extLst>
                  </p:cNvPr>
                  <p:cNvSpPr txBox="1"/>
                  <p:nvPr/>
                </p:nvSpPr>
                <p:spPr>
                  <a:xfrm>
                    <a:off x="9699121" y="2834198"/>
                    <a:ext cx="486050" cy="427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80295A6F-B433-41D4-AA09-C10A378BAA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99121" y="2834198"/>
                    <a:ext cx="486050" cy="42736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DAF52D9-95D2-45A1-94CF-064F7E6A27FA}"/>
                </a:ext>
              </a:extLst>
            </p:cNvPr>
            <p:cNvGrpSpPr/>
            <p:nvPr/>
          </p:nvGrpSpPr>
          <p:grpSpPr>
            <a:xfrm>
              <a:off x="7038000" y="1981136"/>
              <a:ext cx="361366" cy="338554"/>
              <a:chOff x="9599067" y="1053657"/>
              <a:chExt cx="456164" cy="427368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A1640BC-FAA4-4546-BEFE-2BF19BEBFA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9067" y="10536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54099E25-7151-4BA0-B0C2-B66E56AC11C4}"/>
                      </a:ext>
                    </a:extLst>
                  </p:cNvPr>
                  <p:cNvSpPr txBox="1"/>
                  <p:nvPr/>
                </p:nvSpPr>
                <p:spPr>
                  <a:xfrm>
                    <a:off x="9609650" y="1053658"/>
                    <a:ext cx="445581" cy="4273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54099E25-7151-4BA0-B0C2-B66E56AC11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9650" y="1053658"/>
                    <a:ext cx="445581" cy="42736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C419CC5-8FE5-47AA-845B-66930088A35A}"/>
                </a:ext>
              </a:extLst>
            </p:cNvPr>
            <p:cNvGrpSpPr/>
            <p:nvPr/>
          </p:nvGrpSpPr>
          <p:grpSpPr>
            <a:xfrm>
              <a:off x="6309217" y="2487965"/>
              <a:ext cx="316961" cy="338554"/>
              <a:chOff x="8818978" y="2482806"/>
              <a:chExt cx="400111" cy="427368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2C07B98E-DD98-43AC-8CCC-C630896898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0F694A18-31E5-483D-9CBE-E3D0FE752044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0F694A18-31E5-483D-9CBE-E3D0FE7520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BE96742-2ACB-4E65-877F-7E81D878A9C6}"/>
                </a:ext>
              </a:extLst>
            </p:cNvPr>
            <p:cNvGrpSpPr/>
            <p:nvPr/>
          </p:nvGrpSpPr>
          <p:grpSpPr>
            <a:xfrm>
              <a:off x="6770920" y="3304247"/>
              <a:ext cx="385041" cy="338554"/>
              <a:chOff x="9747188" y="3354258"/>
              <a:chExt cx="486050" cy="427368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ABA8519A-21CF-4F7F-8487-20769B9E42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81811" y="33721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6291E327-2F27-4FF2-A0A8-AA7DA186DAF4}"/>
                      </a:ext>
                    </a:extLst>
                  </p:cNvPr>
                  <p:cNvSpPr txBox="1"/>
                  <p:nvPr/>
                </p:nvSpPr>
                <p:spPr>
                  <a:xfrm>
                    <a:off x="9747188" y="3354258"/>
                    <a:ext cx="486050" cy="427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6291E327-2F27-4FF2-A0A8-AA7DA186DA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7188" y="3354258"/>
                    <a:ext cx="486050" cy="42736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B8F7DFC-F545-45F6-912F-9B7F7187C0AC}"/>
                </a:ext>
              </a:extLst>
            </p:cNvPr>
            <p:cNvGrpSpPr/>
            <p:nvPr/>
          </p:nvGrpSpPr>
          <p:grpSpPr>
            <a:xfrm>
              <a:off x="7820355" y="2492280"/>
              <a:ext cx="316961" cy="338554"/>
              <a:chOff x="8818978" y="2482806"/>
              <a:chExt cx="400111" cy="427368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A2E86C35-B640-44F7-9204-BD8E0F3316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713AABC2-C0D3-49F2-9AE0-3D653347E749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713AABC2-C0D3-49F2-9AE0-3D653347E7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1E6D4897-427E-493A-A245-B25BEB9AD7BB}"/>
                </a:ext>
              </a:extLst>
            </p:cNvPr>
            <p:cNvCxnSpPr>
              <a:cxnSpLocks/>
              <a:stCxn id="181" idx="2"/>
            </p:cNvCxnSpPr>
            <p:nvPr/>
          </p:nvCxnSpPr>
          <p:spPr>
            <a:xfrm>
              <a:off x="6464903" y="2826519"/>
              <a:ext cx="3512" cy="906116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093CC165-6419-4D7A-B85E-D4614408478C}"/>
                </a:ext>
              </a:extLst>
            </p:cNvPr>
            <p:cNvCxnSpPr>
              <a:cxnSpLocks/>
              <a:stCxn id="177" idx="2"/>
              <a:endCxn id="210" idx="0"/>
            </p:cNvCxnSpPr>
            <p:nvPr/>
          </p:nvCxnSpPr>
          <p:spPr>
            <a:xfrm>
              <a:off x="7976041" y="2830834"/>
              <a:ext cx="37481" cy="917035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6C2E981-8EF1-4088-BFE2-6F1382859EF9}"/>
                </a:ext>
              </a:extLst>
            </p:cNvPr>
            <p:cNvCxnSpPr>
              <a:cxnSpLocks/>
            </p:cNvCxnSpPr>
            <p:nvPr/>
          </p:nvCxnSpPr>
          <p:spPr>
            <a:xfrm>
              <a:off x="6601575" y="2760824"/>
              <a:ext cx="809264" cy="58914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208F5CD7-89DE-4053-8894-AE336D1EBE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77391" y="2766515"/>
              <a:ext cx="803210" cy="606263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0BCB39-F8E7-41F1-983C-F821345ACF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8645" y="2232372"/>
              <a:ext cx="464453" cy="324334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939D54D-8E34-4A64-B4AA-325676D6E21D}"/>
                </a:ext>
              </a:extLst>
            </p:cNvPr>
            <p:cNvCxnSpPr>
              <a:cxnSpLocks/>
            </p:cNvCxnSpPr>
            <p:nvPr/>
          </p:nvCxnSpPr>
          <p:spPr>
            <a:xfrm>
              <a:off x="7315512" y="2220710"/>
              <a:ext cx="527537" cy="318713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5F86123-B18A-4DDB-A3C8-8E1E05E2BA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7760" y="3583601"/>
              <a:ext cx="192673" cy="181946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C523863-50C9-4BD4-965A-13AB137758AD}"/>
                </a:ext>
              </a:extLst>
            </p:cNvPr>
            <p:cNvCxnSpPr>
              <a:cxnSpLocks/>
            </p:cNvCxnSpPr>
            <p:nvPr/>
          </p:nvCxnSpPr>
          <p:spPr>
            <a:xfrm>
              <a:off x="7669396" y="3587485"/>
              <a:ext cx="211205" cy="145150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9CF0F6E-FF5C-4C1F-9DD4-7FCADA32F847}"/>
                </a:ext>
              </a:extLst>
            </p:cNvPr>
            <p:cNvGrpSpPr/>
            <p:nvPr/>
          </p:nvGrpSpPr>
          <p:grpSpPr>
            <a:xfrm>
              <a:off x="5743233" y="3747869"/>
              <a:ext cx="1530358" cy="2112645"/>
              <a:chOff x="5743233" y="3747869"/>
              <a:chExt cx="1530358" cy="21126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090CD044-EA60-4798-B995-B3A53AEB122A}"/>
                      </a:ext>
                    </a:extLst>
                  </p:cNvPr>
                  <p:cNvSpPr txBox="1"/>
                  <p:nvPr/>
                </p:nvSpPr>
                <p:spPr>
                  <a:xfrm>
                    <a:off x="6092957" y="5521960"/>
                    <a:ext cx="439096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090CD044-EA60-4798-B995-B3A53AEB12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2957" y="5521960"/>
                    <a:ext cx="439096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A348A77E-730B-459B-8C87-E283616ADF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6717" y="5536140"/>
                <a:ext cx="316961" cy="31696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74FBF7D2-CCA9-4B67-8D8B-3CA21B6B3137}"/>
                  </a:ext>
                </a:extLst>
              </p:cNvPr>
              <p:cNvGrpSpPr/>
              <p:nvPr/>
            </p:nvGrpSpPr>
            <p:grpSpPr>
              <a:xfrm>
                <a:off x="6524907" y="5077839"/>
                <a:ext cx="385041" cy="338554"/>
                <a:chOff x="9699121" y="2834198"/>
                <a:chExt cx="486050" cy="427368"/>
              </a:xfrm>
            </p:grpSpPr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0C4E874A-5DFD-499A-B33D-8C2B6161A3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5" name="TextBox 234">
                      <a:extLst>
                        <a:ext uri="{FF2B5EF4-FFF2-40B4-BE49-F238E27FC236}">
                          <a16:creationId xmlns:a16="http://schemas.microsoft.com/office/drawing/2014/main" id="{53B4FC0D-405D-4417-8549-EBDCDC803B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235" name="TextBox 234">
                      <a:extLst>
                        <a:ext uri="{FF2B5EF4-FFF2-40B4-BE49-F238E27FC236}">
                          <a16:creationId xmlns:a16="http://schemas.microsoft.com/office/drawing/2014/main" id="{53B4FC0D-405D-4417-8549-EBDCDC803BB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B50CF3C4-A4B7-4C62-BA77-CEDDE1A06BD1}"/>
                  </a:ext>
                </a:extLst>
              </p:cNvPr>
              <p:cNvGrpSpPr/>
              <p:nvPr/>
            </p:nvGrpSpPr>
            <p:grpSpPr>
              <a:xfrm>
                <a:off x="6325483" y="3747869"/>
                <a:ext cx="361366" cy="338554"/>
                <a:chOff x="9599067" y="1053657"/>
                <a:chExt cx="456164" cy="427368"/>
              </a:xfrm>
            </p:grpSpPr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C5C579E3-F0B0-404F-8302-C9E8CB640B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3" name="TextBox 232">
                      <a:extLst>
                        <a:ext uri="{FF2B5EF4-FFF2-40B4-BE49-F238E27FC236}">
                          <a16:creationId xmlns:a16="http://schemas.microsoft.com/office/drawing/2014/main" id="{3A465ACB-FA9D-44B6-BE4A-44AE955FA3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3" name="TextBox 232">
                      <a:extLst>
                        <a:ext uri="{FF2B5EF4-FFF2-40B4-BE49-F238E27FC236}">
                          <a16:creationId xmlns:a16="http://schemas.microsoft.com/office/drawing/2014/main" id="{3A465ACB-FA9D-44B6-BE4A-44AE955FA3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40031421-3B79-4DA2-87E2-1AEE6A10FE16}"/>
                  </a:ext>
                </a:extLst>
              </p:cNvPr>
              <p:cNvGrpSpPr/>
              <p:nvPr/>
            </p:nvGrpSpPr>
            <p:grpSpPr>
              <a:xfrm>
                <a:off x="5797116" y="4309612"/>
                <a:ext cx="316961" cy="338554"/>
                <a:chOff x="8818978" y="2482806"/>
                <a:chExt cx="400111" cy="427368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2DB01BE5-242C-4759-ABF2-0D0DEF8B4F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1" name="TextBox 230">
                      <a:extLst>
                        <a:ext uri="{FF2B5EF4-FFF2-40B4-BE49-F238E27FC236}">
                          <a16:creationId xmlns:a16="http://schemas.microsoft.com/office/drawing/2014/main" id="{FD40621A-461E-4613-B2DE-DEF6C3250C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1" name="TextBox 230">
                      <a:extLst>
                        <a:ext uri="{FF2B5EF4-FFF2-40B4-BE49-F238E27FC236}">
                          <a16:creationId xmlns:a16="http://schemas.microsoft.com/office/drawing/2014/main" id="{FD40621A-461E-4613-B2DE-DEF6C3250C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7B55C3DE-DE72-4BFC-B306-C58706AF8CE0}"/>
                  </a:ext>
                </a:extLst>
              </p:cNvPr>
              <p:cNvGrpSpPr/>
              <p:nvPr/>
            </p:nvGrpSpPr>
            <p:grpSpPr>
              <a:xfrm>
                <a:off x="6064629" y="5077839"/>
                <a:ext cx="385041" cy="338554"/>
                <a:chOff x="9747188" y="3354258"/>
                <a:chExt cx="486050" cy="427368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E9566302-7926-4013-8CD5-3616D3B364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9" name="TextBox 228">
                      <a:extLst>
                        <a:ext uri="{FF2B5EF4-FFF2-40B4-BE49-F238E27FC236}">
                          <a16:creationId xmlns:a16="http://schemas.microsoft.com/office/drawing/2014/main" id="{6EAE3174-F4E2-4105-B4D9-7C23E13409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229" name="TextBox 228">
                      <a:extLst>
                        <a:ext uri="{FF2B5EF4-FFF2-40B4-BE49-F238E27FC236}">
                          <a16:creationId xmlns:a16="http://schemas.microsoft.com/office/drawing/2014/main" id="{6EAE3174-F4E2-4105-B4D9-7C23E134097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2D291AB-C12A-4CFA-AF52-CBD15B670B3B}"/>
                  </a:ext>
                </a:extLst>
              </p:cNvPr>
              <p:cNvGrpSpPr/>
              <p:nvPr/>
            </p:nvGrpSpPr>
            <p:grpSpPr>
              <a:xfrm>
                <a:off x="6886506" y="4309613"/>
                <a:ext cx="316961" cy="338554"/>
                <a:chOff x="8818978" y="2482806"/>
                <a:chExt cx="400111" cy="427368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4A729FAB-04E6-479A-8B9F-D37ADE71CF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7" name="TextBox 226">
                      <a:extLst>
                        <a:ext uri="{FF2B5EF4-FFF2-40B4-BE49-F238E27FC236}">
                          <a16:creationId xmlns:a16="http://schemas.microsoft.com/office/drawing/2014/main" id="{E49C8023-EFE1-477A-87DD-EDD6E236B2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27" name="TextBox 226">
                      <a:extLst>
                        <a:ext uri="{FF2B5EF4-FFF2-40B4-BE49-F238E27FC236}">
                          <a16:creationId xmlns:a16="http://schemas.microsoft.com/office/drawing/2014/main" id="{E49C8023-EFE1-477A-87DD-EDD6E236B2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49044D58-486B-46D4-BF8E-76B304929E4A}"/>
                  </a:ext>
                </a:extLst>
              </p:cNvPr>
              <p:cNvCxnSpPr>
                <a:cxnSpLocks/>
                <a:stCxn id="231" idx="2"/>
              </p:cNvCxnSpPr>
              <p:nvPr/>
            </p:nvCxnSpPr>
            <p:spPr>
              <a:xfrm>
                <a:off x="5952802" y="4648166"/>
                <a:ext cx="3511" cy="90611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D2391ECF-09D9-4927-A66F-3AE6E7D5640C}"/>
                  </a:ext>
                </a:extLst>
              </p:cNvPr>
              <p:cNvCxnSpPr>
                <a:cxnSpLocks/>
                <a:stCxn id="227" idx="2"/>
              </p:cNvCxnSpPr>
              <p:nvPr/>
            </p:nvCxnSpPr>
            <p:spPr>
              <a:xfrm>
                <a:off x="7042192" y="4648167"/>
                <a:ext cx="20906" cy="87968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3F36C002-2D92-4D7A-93C5-7B0763A1EC4E}"/>
                  </a:ext>
                </a:extLst>
              </p:cNvPr>
              <p:cNvCxnSpPr>
                <a:cxnSpLocks/>
                <a:endCxn id="229" idx="0"/>
              </p:cNvCxnSpPr>
              <p:nvPr/>
            </p:nvCxnSpPr>
            <p:spPr>
              <a:xfrm>
                <a:off x="6066655" y="4565207"/>
                <a:ext cx="190495" cy="512632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>
                <a:extLst>
                  <a:ext uri="{FF2B5EF4-FFF2-40B4-BE49-F238E27FC236}">
                    <a16:creationId xmlns:a16="http://schemas.microsoft.com/office/drawing/2014/main" id="{08BD019B-7E76-4320-A0E0-603177EA6CF7}"/>
                  </a:ext>
                </a:extLst>
              </p:cNvPr>
              <p:cNvCxnSpPr>
                <a:cxnSpLocks/>
                <a:endCxn id="235" idx="0"/>
              </p:cNvCxnSpPr>
              <p:nvPr/>
            </p:nvCxnSpPr>
            <p:spPr>
              <a:xfrm flipH="1">
                <a:off x="6717428" y="4565207"/>
                <a:ext cx="169078" cy="51263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978D6943-D495-41EE-8BF7-D7C05CB69303}"/>
                  </a:ext>
                </a:extLst>
              </p:cNvPr>
              <p:cNvCxnSpPr>
                <a:endCxn id="231" idx="0"/>
              </p:cNvCxnSpPr>
              <p:nvPr/>
            </p:nvCxnSpPr>
            <p:spPr>
              <a:xfrm flipH="1">
                <a:off x="5952802" y="3994999"/>
                <a:ext cx="429076" cy="314613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1D0603D5-EDF0-42C2-86A9-86FBAE2024EE}"/>
                  </a:ext>
                </a:extLst>
              </p:cNvPr>
              <p:cNvCxnSpPr>
                <a:endCxn id="227" idx="0"/>
              </p:cNvCxnSpPr>
              <p:nvPr/>
            </p:nvCxnSpPr>
            <p:spPr>
              <a:xfrm>
                <a:off x="6577266" y="4021142"/>
                <a:ext cx="464926" cy="28847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D94637F-730A-4C82-A951-F1A2F436F9B2}"/>
                  </a:ext>
                </a:extLst>
              </p:cNvPr>
              <p:cNvCxnSpPr>
                <a:cxnSpLocks/>
                <a:stCxn id="229" idx="2"/>
                <a:endCxn id="242" idx="0"/>
              </p:cNvCxnSpPr>
              <p:nvPr/>
            </p:nvCxnSpPr>
            <p:spPr>
              <a:xfrm>
                <a:off x="6257150" y="5416393"/>
                <a:ext cx="48048" cy="1197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4ECB1420-1107-4342-BED1-272C5D054C88}"/>
                  </a:ext>
                </a:extLst>
              </p:cNvPr>
              <p:cNvCxnSpPr>
                <a:cxnSpLocks/>
                <a:stCxn id="235" idx="2"/>
                <a:endCxn id="238" idx="0"/>
              </p:cNvCxnSpPr>
              <p:nvPr/>
            </p:nvCxnSpPr>
            <p:spPr>
              <a:xfrm flipH="1">
                <a:off x="6695061" y="5416393"/>
                <a:ext cx="22367" cy="10556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2FD252F1-DB73-4D7A-8AF7-31552736ADFA}"/>
                  </a:ext>
                </a:extLst>
              </p:cNvPr>
              <p:cNvGrpSpPr/>
              <p:nvPr/>
            </p:nvGrpSpPr>
            <p:grpSpPr>
              <a:xfrm>
                <a:off x="6834495" y="5521960"/>
                <a:ext cx="439096" cy="338554"/>
                <a:chOff x="9733744" y="4017634"/>
                <a:chExt cx="554286" cy="42736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8" name="TextBox 187">
                      <a:extLst>
                        <a:ext uri="{FF2B5EF4-FFF2-40B4-BE49-F238E27FC236}">
                          <a16:creationId xmlns:a16="http://schemas.microsoft.com/office/drawing/2014/main" id="{D9E3ACE3-29E3-481D-A432-09ECE32390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88" name="TextBox 187">
                      <a:extLst>
                        <a:ext uri="{FF2B5EF4-FFF2-40B4-BE49-F238E27FC236}">
                          <a16:creationId xmlns:a16="http://schemas.microsoft.com/office/drawing/2014/main" id="{D9E3ACE3-29E3-481D-A432-09ECE32390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7B52DB5F-F7CE-4AD6-BF41-0D76BBD87E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1607" y="4035534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D25061D-842D-4C38-AB98-A02CAED35A4A}"/>
                  </a:ext>
                </a:extLst>
              </p:cNvPr>
              <p:cNvGrpSpPr/>
              <p:nvPr/>
            </p:nvGrpSpPr>
            <p:grpSpPr>
              <a:xfrm>
                <a:off x="5743233" y="5521960"/>
                <a:ext cx="439096" cy="338554"/>
                <a:chOff x="9733744" y="4017634"/>
                <a:chExt cx="554286" cy="42736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6" name="TextBox 185">
                      <a:extLst>
                        <a:ext uri="{FF2B5EF4-FFF2-40B4-BE49-F238E27FC236}">
                          <a16:creationId xmlns:a16="http://schemas.microsoft.com/office/drawing/2014/main" id="{D4EFACD7-2329-4D2B-BA0C-6026FBF268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86" name="TextBox 185">
                      <a:extLst>
                        <a:ext uri="{FF2B5EF4-FFF2-40B4-BE49-F238E27FC236}">
                          <a16:creationId xmlns:a16="http://schemas.microsoft.com/office/drawing/2014/main" id="{D4EFACD7-2329-4D2B-BA0C-6026FBF2689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4002571F-4EBF-466E-8A43-316AFD32AF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1607" y="4035534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B89B61E2-B041-4112-AC6F-69ABEEB36358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513" y="5521960"/>
                    <a:ext cx="439096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B89B61E2-B041-4112-AC6F-69ABEEB363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5513" y="5521960"/>
                    <a:ext cx="439096" cy="338554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58367F3D-03BA-4AFF-AEC7-8FDAE4C248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9273" y="5536140"/>
                <a:ext cx="316961" cy="31696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9DAF91-E71E-48BB-B8E5-88FBFE3ACE43}"/>
                </a:ext>
              </a:extLst>
            </p:cNvPr>
            <p:cNvGrpSpPr/>
            <p:nvPr/>
          </p:nvGrpSpPr>
          <p:grpSpPr>
            <a:xfrm>
              <a:off x="7259447" y="3747869"/>
              <a:ext cx="1505457" cy="2112645"/>
              <a:chOff x="7259447" y="3747869"/>
              <a:chExt cx="1505457" cy="2112645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75200FC8-D92E-460F-8614-44741853B84C}"/>
                  </a:ext>
                </a:extLst>
              </p:cNvPr>
              <p:cNvGrpSpPr/>
              <p:nvPr/>
            </p:nvGrpSpPr>
            <p:grpSpPr>
              <a:xfrm>
                <a:off x="8028071" y="5077839"/>
                <a:ext cx="385041" cy="338554"/>
                <a:chOff x="9699121" y="2834198"/>
                <a:chExt cx="486050" cy="427368"/>
              </a:xfrm>
            </p:grpSpPr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C1438B2A-D7FB-4B11-BB53-5A92C1750D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2" name="TextBox 211">
                      <a:extLst>
                        <a:ext uri="{FF2B5EF4-FFF2-40B4-BE49-F238E27FC236}">
                          <a16:creationId xmlns:a16="http://schemas.microsoft.com/office/drawing/2014/main" id="{90478DC8-52CB-44DD-AD51-C90D6C14C7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212" name="TextBox 211">
                      <a:extLst>
                        <a:ext uri="{FF2B5EF4-FFF2-40B4-BE49-F238E27FC236}">
                          <a16:creationId xmlns:a16="http://schemas.microsoft.com/office/drawing/2014/main" id="{90478DC8-52CB-44DD-AD51-C90D6C14C7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AF63F938-6F38-4E0C-AB27-57837F978160}"/>
                  </a:ext>
                </a:extLst>
              </p:cNvPr>
              <p:cNvGrpSpPr/>
              <p:nvPr/>
            </p:nvGrpSpPr>
            <p:grpSpPr>
              <a:xfrm>
                <a:off x="7828647" y="3747869"/>
                <a:ext cx="361366" cy="338554"/>
                <a:chOff x="9599067" y="1053657"/>
                <a:chExt cx="456164" cy="427368"/>
              </a:xfrm>
            </p:grpSpPr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893E7718-2819-4F48-996A-D832533AE9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0" name="TextBox 209">
                      <a:extLst>
                        <a:ext uri="{FF2B5EF4-FFF2-40B4-BE49-F238E27FC236}">
                          <a16:creationId xmlns:a16="http://schemas.microsoft.com/office/drawing/2014/main" id="{5CC6AA33-F841-47B8-B5DD-907ED33CB9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10" name="TextBox 209">
                      <a:extLst>
                        <a:ext uri="{FF2B5EF4-FFF2-40B4-BE49-F238E27FC236}">
                          <a16:creationId xmlns:a16="http://schemas.microsoft.com/office/drawing/2014/main" id="{5CC6AA33-F841-47B8-B5DD-907ED33CB9D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C8745089-FDCF-49E6-9FA3-B1AA5D4932BB}"/>
                  </a:ext>
                </a:extLst>
              </p:cNvPr>
              <p:cNvGrpSpPr/>
              <p:nvPr/>
            </p:nvGrpSpPr>
            <p:grpSpPr>
              <a:xfrm>
                <a:off x="7300280" y="4309612"/>
                <a:ext cx="316961" cy="338554"/>
                <a:chOff x="8818978" y="2482806"/>
                <a:chExt cx="400111" cy="427368"/>
              </a:xfrm>
            </p:grpSpPr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7F33100F-09C9-4B43-8F44-FE6C054EF6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8" name="TextBox 207">
                      <a:extLst>
                        <a:ext uri="{FF2B5EF4-FFF2-40B4-BE49-F238E27FC236}">
                          <a16:creationId xmlns:a16="http://schemas.microsoft.com/office/drawing/2014/main" id="{D5204EC8-4543-4AF2-89AE-1CC4760CF9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8" name="TextBox 207">
                      <a:extLst>
                        <a:ext uri="{FF2B5EF4-FFF2-40B4-BE49-F238E27FC236}">
                          <a16:creationId xmlns:a16="http://schemas.microsoft.com/office/drawing/2014/main" id="{D5204EC8-4543-4AF2-89AE-1CC4760CF9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26DF2D19-2EBC-4D1F-A14C-48510DD45D0A}"/>
                  </a:ext>
                </a:extLst>
              </p:cNvPr>
              <p:cNvGrpSpPr/>
              <p:nvPr/>
            </p:nvGrpSpPr>
            <p:grpSpPr>
              <a:xfrm>
                <a:off x="7567793" y="5077839"/>
                <a:ext cx="385041" cy="338554"/>
                <a:chOff x="9747188" y="3354258"/>
                <a:chExt cx="486050" cy="427368"/>
              </a:xfrm>
            </p:grpSpPr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4C7B8021-8BC8-4976-AD26-EA048E6405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6" name="TextBox 205">
                      <a:extLst>
                        <a:ext uri="{FF2B5EF4-FFF2-40B4-BE49-F238E27FC236}">
                          <a16:creationId xmlns:a16="http://schemas.microsoft.com/office/drawing/2014/main" id="{7578EF29-67D9-4E15-95F4-42D8E7EC1D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206" name="TextBox 205">
                      <a:extLst>
                        <a:ext uri="{FF2B5EF4-FFF2-40B4-BE49-F238E27FC236}">
                          <a16:creationId xmlns:a16="http://schemas.microsoft.com/office/drawing/2014/main" id="{7578EF29-67D9-4E15-95F4-42D8E7EC1D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F2B9C5A6-22CF-4C4A-B6F9-2928B572E742}"/>
                  </a:ext>
                </a:extLst>
              </p:cNvPr>
              <p:cNvGrpSpPr/>
              <p:nvPr/>
            </p:nvGrpSpPr>
            <p:grpSpPr>
              <a:xfrm>
                <a:off x="8389670" y="4309613"/>
                <a:ext cx="316961" cy="338554"/>
                <a:chOff x="8818978" y="2482806"/>
                <a:chExt cx="400111" cy="427368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BDB03606-C86F-43CD-A88F-014B2E383C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4" name="TextBox 203">
                      <a:extLst>
                        <a:ext uri="{FF2B5EF4-FFF2-40B4-BE49-F238E27FC236}">
                          <a16:creationId xmlns:a16="http://schemas.microsoft.com/office/drawing/2014/main" id="{1B2BAA94-7833-4A0E-8E81-60FA5B4AB7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04" name="TextBox 203">
                      <a:extLst>
                        <a:ext uri="{FF2B5EF4-FFF2-40B4-BE49-F238E27FC236}">
                          <a16:creationId xmlns:a16="http://schemas.microsoft.com/office/drawing/2014/main" id="{1B2BAA94-7833-4A0E-8E81-60FA5B4AB7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EF0F667B-8039-4148-8575-3CFA2C24E85C}"/>
                  </a:ext>
                </a:extLst>
              </p:cNvPr>
              <p:cNvCxnSpPr>
                <a:cxnSpLocks/>
                <a:stCxn id="208" idx="2"/>
              </p:cNvCxnSpPr>
              <p:nvPr/>
            </p:nvCxnSpPr>
            <p:spPr>
              <a:xfrm>
                <a:off x="7455966" y="4648166"/>
                <a:ext cx="3511" cy="90611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C8FC0727-6307-4883-8A95-E48CC0FDF0E1}"/>
                  </a:ext>
                </a:extLst>
              </p:cNvPr>
              <p:cNvCxnSpPr>
                <a:cxnSpLocks/>
                <a:stCxn id="204" idx="2"/>
              </p:cNvCxnSpPr>
              <p:nvPr/>
            </p:nvCxnSpPr>
            <p:spPr>
              <a:xfrm>
                <a:off x="8545356" y="4648167"/>
                <a:ext cx="20906" cy="87968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C203DAF9-A772-407E-AA48-C28A2CE985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0164" y="4585093"/>
                <a:ext cx="190495" cy="51263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2729C4DE-7CA4-427F-907C-35482DDB7832}"/>
                  </a:ext>
                </a:extLst>
              </p:cNvPr>
              <p:cNvCxnSpPr>
                <a:cxnSpLocks/>
                <a:endCxn id="212" idx="0"/>
              </p:cNvCxnSpPr>
              <p:nvPr/>
            </p:nvCxnSpPr>
            <p:spPr>
              <a:xfrm flipH="1">
                <a:off x="8220592" y="4565206"/>
                <a:ext cx="169078" cy="51263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6654C17C-F272-4DCB-A22E-AA9116E7DEA2}"/>
                  </a:ext>
                </a:extLst>
              </p:cNvPr>
              <p:cNvCxnSpPr>
                <a:endCxn id="208" idx="0"/>
              </p:cNvCxnSpPr>
              <p:nvPr/>
            </p:nvCxnSpPr>
            <p:spPr>
              <a:xfrm flipH="1">
                <a:off x="7455966" y="3994999"/>
                <a:ext cx="429076" cy="314613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138AA9B-A266-463F-98F5-2F841C419EA0}"/>
                  </a:ext>
                </a:extLst>
              </p:cNvPr>
              <p:cNvCxnSpPr>
                <a:endCxn id="204" idx="0"/>
              </p:cNvCxnSpPr>
              <p:nvPr/>
            </p:nvCxnSpPr>
            <p:spPr>
              <a:xfrm>
                <a:off x="8080430" y="4021142"/>
                <a:ext cx="464926" cy="28847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BF51BC31-77D5-4C35-9C1B-4A260BD4DF7E}"/>
                  </a:ext>
                </a:extLst>
              </p:cNvPr>
              <p:cNvCxnSpPr>
                <a:cxnSpLocks/>
                <a:stCxn id="206" idx="2"/>
                <a:endCxn id="249" idx="0"/>
              </p:cNvCxnSpPr>
              <p:nvPr/>
            </p:nvCxnSpPr>
            <p:spPr>
              <a:xfrm>
                <a:off x="7760314" y="5416393"/>
                <a:ext cx="63579" cy="1197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1D62E101-5A07-433E-BA0D-C0042781361D}"/>
                  </a:ext>
                </a:extLst>
              </p:cNvPr>
              <p:cNvCxnSpPr>
                <a:cxnSpLocks/>
                <a:stCxn id="212" idx="2"/>
                <a:endCxn id="245" idx="0"/>
              </p:cNvCxnSpPr>
              <p:nvPr/>
            </p:nvCxnSpPr>
            <p:spPr>
              <a:xfrm flipH="1">
                <a:off x="8187175" y="5416393"/>
                <a:ext cx="33417" cy="10556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9E074DE3-223C-4B24-A8C6-29A29C868CB3}"/>
                  </a:ext>
                </a:extLst>
              </p:cNvPr>
              <p:cNvGrpSpPr/>
              <p:nvPr/>
            </p:nvGrpSpPr>
            <p:grpSpPr>
              <a:xfrm>
                <a:off x="8325808" y="5521960"/>
                <a:ext cx="439096" cy="338554"/>
                <a:chOff x="9733744" y="4017634"/>
                <a:chExt cx="554286" cy="42736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TextBox 165">
                      <a:extLst>
                        <a:ext uri="{FF2B5EF4-FFF2-40B4-BE49-F238E27FC236}">
                          <a16:creationId xmlns:a16="http://schemas.microsoft.com/office/drawing/2014/main" id="{544DE2A6-540F-4687-B061-55FD7A697E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66" name="TextBox 165">
                      <a:extLst>
                        <a:ext uri="{FF2B5EF4-FFF2-40B4-BE49-F238E27FC236}">
                          <a16:creationId xmlns:a16="http://schemas.microsoft.com/office/drawing/2014/main" id="{544DE2A6-540F-4687-B061-55FD7A697E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A60CF9D7-9D6E-43E3-8E41-E895D42A89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1607" y="4035534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7560FD8C-F87B-4924-BEE0-1555BF6949A1}"/>
                  </a:ext>
                </a:extLst>
              </p:cNvPr>
              <p:cNvGrpSpPr/>
              <p:nvPr/>
            </p:nvGrpSpPr>
            <p:grpSpPr>
              <a:xfrm>
                <a:off x="7259447" y="5521960"/>
                <a:ext cx="439096" cy="338554"/>
                <a:chOff x="9733744" y="4017634"/>
                <a:chExt cx="554286" cy="42736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TextBox 163">
                      <a:extLst>
                        <a:ext uri="{FF2B5EF4-FFF2-40B4-BE49-F238E27FC236}">
                          <a16:creationId xmlns:a16="http://schemas.microsoft.com/office/drawing/2014/main" id="{D5EBFCD4-03B1-4FD0-A6F0-FE335061F8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64" name="TextBox 163">
                      <a:extLst>
                        <a:ext uri="{FF2B5EF4-FFF2-40B4-BE49-F238E27FC236}">
                          <a16:creationId xmlns:a16="http://schemas.microsoft.com/office/drawing/2014/main" id="{D5EBFCD4-03B1-4FD0-A6F0-FE335061F8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E8EF3FE9-32E5-49FF-B8BF-6F04C1E112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1607" y="4035534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TextBox 244">
                    <a:extLst>
                      <a:ext uri="{FF2B5EF4-FFF2-40B4-BE49-F238E27FC236}">
                        <a16:creationId xmlns:a16="http://schemas.microsoft.com/office/drawing/2014/main" id="{F8CDFF1E-3948-4279-B00A-40B8C3FB108A}"/>
                      </a:ext>
                    </a:extLst>
                  </p:cNvPr>
                  <p:cNvSpPr txBox="1"/>
                  <p:nvPr/>
                </p:nvSpPr>
                <p:spPr>
                  <a:xfrm>
                    <a:off x="7967627" y="5521960"/>
                    <a:ext cx="439096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45" name="TextBox 244">
                    <a:extLst>
                      <a:ext uri="{FF2B5EF4-FFF2-40B4-BE49-F238E27FC236}">
                        <a16:creationId xmlns:a16="http://schemas.microsoft.com/office/drawing/2014/main" id="{F8CDFF1E-3948-4279-B00A-40B8C3FB10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7627" y="5521960"/>
                    <a:ext cx="439096" cy="338554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F88D784F-BC9F-4E50-BA54-1CA0DD6A18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21387" y="5536140"/>
                <a:ext cx="316961" cy="31696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8B15BBCD-E7AD-4E57-8771-1DEDED6770CC}"/>
                      </a:ext>
                    </a:extLst>
                  </p:cNvPr>
                  <p:cNvSpPr txBox="1"/>
                  <p:nvPr/>
                </p:nvSpPr>
                <p:spPr>
                  <a:xfrm>
                    <a:off x="7611652" y="5521960"/>
                    <a:ext cx="439096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8B15BBCD-E7AD-4E57-8771-1DEDED6770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1652" y="5521960"/>
                    <a:ext cx="439096" cy="338554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F46CD6E7-B00A-4C9C-B063-027B7AC3C9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5412" y="5536140"/>
                <a:ext cx="316961" cy="31696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448BD20-A1FA-4186-9081-38A87CE9A196}"/>
              </a:ext>
            </a:extLst>
          </p:cNvPr>
          <p:cNvSpPr/>
          <p:nvPr/>
        </p:nvSpPr>
        <p:spPr>
          <a:xfrm>
            <a:off x="4580309" y="3645470"/>
            <a:ext cx="505899" cy="374555"/>
          </a:xfrm>
          <a:prstGeom prst="rightArrow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42844-51F5-4F12-B6D7-3C2F8A4F422D}"/>
              </a:ext>
            </a:extLst>
          </p:cNvPr>
          <p:cNvSpPr txBox="1"/>
          <p:nvPr/>
        </p:nvSpPr>
        <p:spPr>
          <a:xfrm>
            <a:off x="677424" y="1076397"/>
            <a:ext cx="628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Circuits where the directed acyclic graph is a tree</a:t>
            </a:r>
          </a:p>
        </p:txBody>
      </p:sp>
      <p:pic>
        <p:nvPicPr>
          <p:cNvPr id="541" name="Picture 540">
            <a:extLst>
              <a:ext uri="{FF2B5EF4-FFF2-40B4-BE49-F238E27FC236}">
                <a16:creationId xmlns:a16="http://schemas.microsoft.com/office/drawing/2014/main" id="{C2AE6042-7D70-4EA6-9D99-C79301D24D1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729424" y="26141"/>
            <a:ext cx="1453559" cy="1869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4AC8D4-F21F-4295-957D-A6BF033D781D}"/>
              </a:ext>
            </a:extLst>
          </p:cNvPr>
          <p:cNvSpPr txBox="1"/>
          <p:nvPr/>
        </p:nvSpPr>
        <p:spPr>
          <a:xfrm>
            <a:off x="3239863" y="1712153"/>
            <a:ext cx="354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Replicate nodes to make DAG a tree</a:t>
            </a:r>
          </a:p>
        </p:txBody>
      </p:sp>
    </p:spTree>
    <p:extLst>
      <p:ext uri="{BB962C8B-B14F-4D97-AF65-F5344CB8AC3E}">
        <p14:creationId xmlns:p14="http://schemas.microsoft.com/office/powerpoint/2010/main" val="14883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39453 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Multi-switching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9560380" cy="5200045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endParaRPr lang="en-US" sz="300" dirty="0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2400" b="1" dirty="0" err="1">
                    <a:solidFill>
                      <a:schemeClr val="tx1"/>
                    </a:solidFill>
                  </a:rPr>
                  <a:t>Multiswitching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Lemma consequence: </a:t>
                </a:r>
                <a:r>
                  <a:rPr lang="en-US" sz="2400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be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-DNF formulas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there is a distribution on restrictions 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depending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on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such that: </a:t>
                </a:r>
              </a:p>
              <a:p>
                <a:pPr marL="971550" lvl="1" indent="-514350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Vars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	</a:t>
                </a:r>
              </a:p>
              <a:p>
                <a:pPr marL="971550" lvl="1" indent="-514350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lim>
                    </m:limLow>
                    <m:d>
                      <m:dPr>
                        <m:begChr m:val="[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]≤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𝒑𝒓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9560380" cy="5200045"/>
              </a:xfrm>
              <a:blipFill>
                <a:blip r:embed="rId2"/>
                <a:stretch>
                  <a:fillRect l="-957" r="-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639CD8-93ED-453F-BC74-C2A2617219E2}"/>
                  </a:ext>
                </a:extLst>
              </p:cNvPr>
              <p:cNvSpPr txBox="1"/>
              <p:nvPr/>
            </p:nvSpPr>
            <p:spPr>
              <a:xfrm>
                <a:off x="744645" y="3804556"/>
                <a:ext cx="9328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Decouples failure probability and target decision tree height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≤ℓ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provided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639CD8-93ED-453F-BC74-C2A261721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45" y="3804556"/>
                <a:ext cx="9328388" cy="400110"/>
              </a:xfrm>
              <a:prstGeom prst="rect">
                <a:avLst/>
              </a:prstGeom>
              <a:blipFill>
                <a:blip r:embed="rId3"/>
                <a:stretch>
                  <a:fillRect l="-65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374D62-FF0B-4400-B99A-81A311E6DD9D}"/>
                  </a:ext>
                </a:extLst>
              </p:cNvPr>
              <p:cNvSpPr txBox="1"/>
              <p:nvPr/>
            </p:nvSpPr>
            <p:spPr>
              <a:xfrm>
                <a:off x="7437665" y="2868778"/>
                <a:ext cx="2422523" cy="40011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Improves from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to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374D62-FF0B-4400-B99A-81A311E6D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665" y="2868778"/>
                <a:ext cx="2422523" cy="400110"/>
              </a:xfrm>
              <a:prstGeom prst="rect">
                <a:avLst/>
              </a:prstGeom>
              <a:blipFill>
                <a:blip r:embed="rId4"/>
                <a:stretch>
                  <a:fillRect l="-1990" t="-5714" b="-2142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6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Multiswitching</a:t>
            </a:r>
            <a:r>
              <a:rPr lang="en-US" dirty="0"/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1201401" cy="5200045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00000"/>
                  </a:lnSpc>
                </a:pPr>
                <a:r>
                  <a:rPr lang="en-US" sz="2400" dirty="0">
                    <a:solidFill>
                      <a:prstClr val="black"/>
                    </a:solidFill>
                  </a:rPr>
                  <a:t>A single decision tree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of height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a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common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</a:rPr>
                  <a:t>-partial decision tree</a:t>
                </a:r>
                <a:r>
                  <a:rPr lang="en-US" sz="2400" dirty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-DNF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iff for every branch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 </a:t>
                </a:r>
              </a:p>
              <a:p>
                <a:pPr lvl="3"/>
                <a:endParaRPr lang="en-US" sz="1600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400" dirty="0"/>
                  <a:t>Define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to be the property that no such tree exists.</a:t>
                </a:r>
              </a:p>
              <a:p>
                <a:pPr lvl="3"/>
                <a:endParaRPr lang="en-US" sz="1600" dirty="0"/>
              </a:p>
              <a:p>
                <a:pPr marL="0" lvl="0" indent="0">
                  <a:buNone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Multiswitching</a:t>
                </a:r>
                <a:r>
                  <a:rPr lang="en-US" sz="2400" b="1" dirty="0"/>
                  <a:t> Lemma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Håstad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2014*]</a:t>
                </a:r>
                <a:r>
                  <a:rPr lang="en-US" sz="2400" dirty="0"/>
                  <a:t>: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-DNF formulas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integer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/>
                  <a:t>, and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we have 			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lim>
                    </m:limLow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)]≤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𝒑𝒓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*</a:t>
                </a:r>
                <a:r>
                  <a:rPr lang="en-US" sz="2200" dirty="0"/>
                  <a:t>related lemma shown in </a:t>
                </a:r>
                <a:r>
                  <a:rPr lang="en-US" sz="2200" dirty="0">
                    <a:solidFill>
                      <a:srgbClr val="0070C0"/>
                    </a:solidFill>
                  </a:rPr>
                  <a:t>[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Impagliazzo</a:t>
                </a:r>
                <a:r>
                  <a:rPr lang="en-US" sz="2200" dirty="0">
                    <a:solidFill>
                      <a:srgbClr val="0070C0"/>
                    </a:solidFill>
                  </a:rPr>
                  <a:t>, Matthews, </a:t>
                </a:r>
                <a:r>
                  <a:rPr lang="en-US" sz="2200" dirty="0" err="1">
                    <a:solidFill>
                      <a:srgbClr val="0070C0"/>
                    </a:solidFill>
                  </a:rPr>
                  <a:t>Paturi</a:t>
                </a:r>
                <a:r>
                  <a:rPr lang="en-US" sz="2200" dirty="0">
                    <a:solidFill>
                      <a:srgbClr val="0070C0"/>
                    </a:solidFill>
                  </a:rPr>
                  <a:t> 2012]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1201401" cy="5200045"/>
              </a:xfrm>
              <a:blipFill>
                <a:blip r:embed="rId2"/>
                <a:stretch>
                  <a:fillRect l="-1088" t="-4567" r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2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Multi-switching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11109464" cy="5200045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Multiswitching</a:t>
                </a:r>
                <a:r>
                  <a:rPr lang="en-US" sz="2400" b="1" dirty="0"/>
                  <a:t> Lemma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Håstad</a:t>
                </a:r>
                <a:r>
                  <a:rPr lang="en-US" sz="2400" dirty="0"/>
                  <a:t> 2014):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-DNF formulas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integer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/>
                  <a:t>, and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we have 		                      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lim>
                    </m:limLow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)]≤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𝒑𝒓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endParaRPr lang="en-US" sz="2400" dirty="0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Corollary: </a:t>
                </a:r>
                <a:r>
                  <a:rPr lang="en-US" sz="2400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be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-DNF formulas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𝒑𝒏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there is a distribution on restrictions </a:t>
                </a:r>
                <a:r>
                  <a:rPr lang="en-US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𝒟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depending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on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such that: </a:t>
                </a:r>
              </a:p>
              <a:p>
                <a:pPr marL="971550" lvl="1" indent="-514350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Vars</m:t>
                    </m:r>
                    <m:r>
                      <m:rPr>
                        <m:nor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	</a:t>
                </a:r>
              </a:p>
              <a:p>
                <a:pPr marL="971550" lvl="1" indent="-514350">
                  <a:lnSpc>
                    <a:spcPct val="100000"/>
                  </a:lnSpc>
                  <a:buFont typeface="+mj-lt"/>
                  <a:buAutoNum type="alphaLcPeriod"/>
                </a:pP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lim>
                    </m:limLow>
                    <m:d>
                      <m:dPr>
                        <m:begChr m:val="[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]≤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𝒑𝒓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prstClr val="black"/>
                    </a:solidFill>
                  </a:rPr>
                  <a:t>Proof</a:t>
                </a:r>
                <a:r>
                  <a:rPr lang="en-US" sz="2400" dirty="0">
                    <a:solidFill>
                      <a:prstClr val="black"/>
                    </a:solidFill>
                  </a:rPr>
                  <a:t>: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  </a:t>
                </a:r>
                <a:r>
                  <a:rPr lang="en-US" sz="2400" dirty="0">
                    <a:solidFill>
                      <a:prstClr val="black"/>
                    </a:solidFill>
                  </a:rPr>
                  <a:t>Apply the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Multiswitching</a:t>
                </a:r>
                <a:r>
                  <a:rPr lang="en-US" sz="2400" dirty="0">
                    <a:solidFill>
                      <a:prstClr val="black"/>
                    </a:solidFill>
                  </a:rPr>
                  <a:t> Lemma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 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be the height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/>
                  <a:t> decision tree guaranteed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being false.   </a:t>
                </a:r>
                <a:r>
                  <a:rPr lang="en-US" sz="2400" dirty="0"/>
                  <a:t>The distribution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chooses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a random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′∼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any (e.g</a:t>
                </a:r>
                <a:r>
                  <a:rPr lang="en-US" sz="2400" dirty="0"/>
                  <a:t>. random)</a:t>
                </a:r>
                <a:r>
                  <a:rPr lang="en-US" sz="2400" dirty="0">
                    <a:solidFill>
                      <a:schemeClr val="tx1"/>
                    </a:solidFill>
                  </a:rPr>
                  <a:t> branch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11109464" cy="5200045"/>
              </a:xfrm>
              <a:blipFill>
                <a:blip r:embed="rId2"/>
                <a:stretch>
                  <a:fillRect l="-823" t="-1639" r="-219" b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C45312E-257C-41F8-9F9E-E3BBFEFC94E2}"/>
              </a:ext>
            </a:extLst>
          </p:cNvPr>
          <p:cNvSpPr>
            <a:spLocks noChangeAspect="1"/>
          </p:cNvSpPr>
          <p:nvPr/>
        </p:nvSpPr>
        <p:spPr>
          <a:xfrm>
            <a:off x="10460224" y="5621707"/>
            <a:ext cx="182880" cy="182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065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Multi-switching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972192"/>
                <a:ext cx="8942733" cy="520004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/>
                  <a:t>The original proof used conditional probability using arbitrary downward-closed conditions and random restrictions with independent probabilities over the bits.   </a:t>
                </a:r>
              </a:p>
              <a:p>
                <a:pPr>
                  <a:lnSpc>
                    <a:spcPct val="110000"/>
                  </a:lnSpc>
                </a:pPr>
                <a:endParaRPr 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We give a bit simpler proof using similar ideas to the proof of the basic lemma. 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holds.  </a:t>
                </a:r>
              </a:p>
              <a:p>
                <a:pPr>
                  <a:lnSpc>
                    <a:spcPct val="110000"/>
                  </a:lnSpc>
                </a:pPr>
                <a:endParaRPr lang="en-US" sz="2400" dirty="0"/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We will give a specific construction for a decision tree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and bound that probability that it fails to be a height-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-partial decision tree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972192"/>
                <a:ext cx="8942733" cy="5200045"/>
              </a:xfrm>
              <a:blipFill>
                <a:blip r:embed="rId2"/>
                <a:stretch>
                  <a:fillRect l="-886" t="-585" r="-1431"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150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5141015" cy="520004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be the first index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|≥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 be the lexicographically first path in the canonical decision tree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sz="2400" dirty="0"/>
                  <a:t> of length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400" dirty="0"/>
                  <a:t> as before, except make sure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400" dirty="0"/>
                  <a:t> reaches the  1-leaf.</a:t>
                </a:r>
              </a:p>
              <a:p>
                <a:pPr lvl="1"/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 is enough to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Begin building tree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by with complete tree of height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on the variables set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For every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path of length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continue as follows: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5141015" cy="5200045"/>
              </a:xfrm>
              <a:blipFill>
                <a:blip r:embed="rId2"/>
                <a:stretch>
                  <a:fillRect l="-1305" t="-4801" r="-2610" b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140" y="704165"/>
            <a:ext cx="3541336" cy="44393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683" y="4744318"/>
            <a:ext cx="2837177" cy="11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72192"/>
                <a:ext cx="5141015" cy="520004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be the first index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|≥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/>
                  <a:t> be the lexicographically first path in the canonical decision tree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of length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dirty="0"/>
                  <a:t> as before, except make sure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dirty="0"/>
                  <a:t> reaches the  1-leaf.</a:t>
                </a:r>
              </a:p>
              <a:p>
                <a:pPr lvl="1"/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/>
                  <a:t> is enough to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Continue tree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at leaf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with complete tree of height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/>
                  <a:t> on the variables set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For every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400" dirty="0"/>
                  <a:t> continue and repeat until no more indices.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72192"/>
                <a:ext cx="5141015" cy="5200045"/>
              </a:xfrm>
              <a:blipFill>
                <a:blip r:embed="rId2"/>
                <a:stretch>
                  <a:fillRect l="-1305" t="-5972" r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240" y="615967"/>
            <a:ext cx="3548313" cy="4433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937" y="4367358"/>
            <a:ext cx="2873436" cy="17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879612"/>
                <a:ext cx="4588431" cy="52727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Failure occurs </a:t>
                </a:r>
                <a:r>
                  <a:rPr lang="en-US" dirty="0" err="1"/>
                  <a:t>iff</a:t>
                </a:r>
                <a:r>
                  <a:rPr lang="en-US" dirty="0"/>
                  <a:t> there is a path of length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lex</a:t>
                </a:r>
                <a:r>
                  <a:rPr lang="en-US" dirty="0"/>
                  <a:t> first such path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</m:oMath>
                </a14:m>
                <a:r>
                  <a:rPr lang="en-US" dirty="0"/>
                  <a:t>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Define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As before we include info to decode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vars</a:t>
                </a:r>
                <a:r>
                  <a:rPr lang="en-US" dirty="0"/>
                  <a:t> within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set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Bit vector of values set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Bit vector of values set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879612"/>
                <a:ext cx="4588431" cy="5272709"/>
              </a:xfrm>
              <a:blipFill>
                <a:blip r:embed="rId2"/>
                <a:stretch>
                  <a:fillRect l="-2390" t="-2543" r="-2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6253205" y="5272876"/>
                <a:ext cx="12756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Tree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53205" y="5272876"/>
                <a:ext cx="1275685" cy="461665"/>
              </a:xfrm>
              <a:prstGeom prst="rect">
                <a:avLst/>
              </a:prstGeom>
              <a:blipFill>
                <a:blip r:embed="rId3"/>
                <a:stretch>
                  <a:fillRect l="-23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>
            <a:off x="5838121" y="4459997"/>
            <a:ext cx="404770" cy="6536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752750" y="3750511"/>
            <a:ext cx="932414" cy="7094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128716" y="3089475"/>
            <a:ext cx="1154169" cy="66431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145166" y="2219884"/>
            <a:ext cx="1060704" cy="86621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6276561" y="879612"/>
            <a:ext cx="1326874" cy="131045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908688" y="879613"/>
            <a:ext cx="2053673" cy="40296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62361" y="879613"/>
            <a:ext cx="1784074" cy="383153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908688" y="4594692"/>
            <a:ext cx="3837747" cy="629107"/>
          </a:xfrm>
          <a:custGeom>
            <a:avLst/>
            <a:gdLst>
              <a:gd name="connsiteX0" fmla="*/ 0 w 3389243"/>
              <a:gd name="connsiteY0" fmla="*/ 330146 h 629107"/>
              <a:gd name="connsiteX1" fmla="*/ 313083 w 3389243"/>
              <a:gd name="connsiteY1" fmla="*/ 171120 h 629107"/>
              <a:gd name="connsiteX2" fmla="*/ 631135 w 3389243"/>
              <a:gd name="connsiteY2" fmla="*/ 335116 h 629107"/>
              <a:gd name="connsiteX3" fmla="*/ 993913 w 3389243"/>
              <a:gd name="connsiteY3" fmla="*/ 628320 h 629107"/>
              <a:gd name="connsiteX4" fmla="*/ 1674743 w 3389243"/>
              <a:gd name="connsiteY4" fmla="*/ 414629 h 629107"/>
              <a:gd name="connsiteX5" fmla="*/ 2201517 w 3389243"/>
              <a:gd name="connsiteY5" fmla="*/ 210877 h 629107"/>
              <a:gd name="connsiteX6" fmla="*/ 2723322 w 3389243"/>
              <a:gd name="connsiteY6" fmla="*/ 2155 h 629107"/>
              <a:gd name="connsiteX7" fmla="*/ 3389243 w 3389243"/>
              <a:gd name="connsiteY7" fmla="*/ 96577 h 629107"/>
              <a:gd name="connsiteX8" fmla="*/ 3389243 w 3389243"/>
              <a:gd name="connsiteY8" fmla="*/ 96577 h 62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9243" h="629107">
                <a:moveTo>
                  <a:pt x="0" y="330146"/>
                </a:moveTo>
                <a:cubicBezTo>
                  <a:pt x="103947" y="250219"/>
                  <a:pt x="207894" y="170292"/>
                  <a:pt x="313083" y="171120"/>
                </a:cubicBezTo>
                <a:cubicBezTo>
                  <a:pt x="418272" y="171948"/>
                  <a:pt x="517663" y="258916"/>
                  <a:pt x="631135" y="335116"/>
                </a:cubicBezTo>
                <a:cubicBezTo>
                  <a:pt x="744607" y="411316"/>
                  <a:pt x="819978" y="615068"/>
                  <a:pt x="993913" y="628320"/>
                </a:cubicBezTo>
                <a:cubicBezTo>
                  <a:pt x="1167848" y="641572"/>
                  <a:pt x="1473476" y="484203"/>
                  <a:pt x="1674743" y="414629"/>
                </a:cubicBezTo>
                <a:cubicBezTo>
                  <a:pt x="1876010" y="345055"/>
                  <a:pt x="2201517" y="210877"/>
                  <a:pt x="2201517" y="210877"/>
                </a:cubicBezTo>
                <a:cubicBezTo>
                  <a:pt x="2376280" y="142131"/>
                  <a:pt x="2525368" y="21205"/>
                  <a:pt x="2723322" y="2155"/>
                </a:cubicBezTo>
                <a:cubicBezTo>
                  <a:pt x="2921276" y="-16895"/>
                  <a:pt x="3389243" y="96577"/>
                  <a:pt x="3389243" y="96577"/>
                </a:cubicBezTo>
                <a:lnTo>
                  <a:pt x="3389243" y="96577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42991" y="909430"/>
            <a:ext cx="914400" cy="4104693"/>
          </a:xfrm>
          <a:custGeom>
            <a:avLst/>
            <a:gdLst>
              <a:gd name="connsiteX0" fmla="*/ 914400 w 914400"/>
              <a:gd name="connsiteY0" fmla="*/ 0 h 4293705"/>
              <a:gd name="connsiteX1" fmla="*/ 626166 w 914400"/>
              <a:gd name="connsiteY1" fmla="*/ 1401418 h 4293705"/>
              <a:gd name="connsiteX2" fmla="*/ 655983 w 914400"/>
              <a:gd name="connsiteY2" fmla="*/ 2271092 h 4293705"/>
              <a:gd name="connsiteX3" fmla="*/ 193813 w 914400"/>
              <a:gd name="connsiteY3" fmla="*/ 2991679 h 4293705"/>
              <a:gd name="connsiteX4" fmla="*/ 0 w 914400"/>
              <a:gd name="connsiteY4" fmla="*/ 3752022 h 4293705"/>
              <a:gd name="connsiteX5" fmla="*/ 29818 w 914400"/>
              <a:gd name="connsiteY5" fmla="*/ 4293705 h 4293705"/>
              <a:gd name="connsiteX6" fmla="*/ 29818 w 914400"/>
              <a:gd name="connsiteY6" fmla="*/ 4293705 h 429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4293705">
                <a:moveTo>
                  <a:pt x="914400" y="0"/>
                </a:moveTo>
                <a:lnTo>
                  <a:pt x="626166" y="1401418"/>
                </a:lnTo>
                <a:lnTo>
                  <a:pt x="655983" y="2271092"/>
                </a:lnTo>
                <a:lnTo>
                  <a:pt x="193813" y="2991679"/>
                </a:lnTo>
                <a:lnTo>
                  <a:pt x="0" y="3752022"/>
                </a:lnTo>
                <a:lnTo>
                  <a:pt x="29818" y="4293705"/>
                </a:lnTo>
                <a:lnTo>
                  <a:pt x="29818" y="429370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2" idx="0"/>
            <a:endCxn id="12" idx="4"/>
          </p:cNvCxnSpPr>
          <p:nvPr/>
        </p:nvCxnSpPr>
        <p:spPr>
          <a:xfrm>
            <a:off x="6939998" y="879612"/>
            <a:ext cx="663437" cy="131045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1"/>
            <a:endCxn id="16" idx="1"/>
          </p:cNvCxnSpPr>
          <p:nvPr/>
        </p:nvCxnSpPr>
        <p:spPr>
          <a:xfrm>
            <a:off x="6669157" y="2249157"/>
            <a:ext cx="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1"/>
            <a:endCxn id="11" idx="4"/>
          </p:cNvCxnSpPr>
          <p:nvPr/>
        </p:nvCxnSpPr>
        <p:spPr>
          <a:xfrm>
            <a:off x="6669157" y="2249157"/>
            <a:ext cx="536713" cy="83694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>
            <a:off x="6698974" y="3080547"/>
            <a:ext cx="125985" cy="66650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3"/>
          </p:cNvCxnSpPr>
          <p:nvPr/>
        </p:nvCxnSpPr>
        <p:spPr>
          <a:xfrm>
            <a:off x="6236804" y="3769413"/>
            <a:ext cx="218661" cy="68384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4"/>
          </p:cNvCxnSpPr>
          <p:nvPr/>
        </p:nvCxnSpPr>
        <p:spPr>
          <a:xfrm>
            <a:off x="6042991" y="4496285"/>
            <a:ext cx="166481" cy="507146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24959" y="1401517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959" y="1401517"/>
                <a:ext cx="422673" cy="461665"/>
              </a:xfrm>
              <a:prstGeom prst="rect">
                <a:avLst/>
              </a:prstGeom>
              <a:blipFill>
                <a:blip r:embed="rId4"/>
                <a:stretch>
                  <a:fillRect r="-869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09472" y="2636108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472" y="2636108"/>
                <a:ext cx="422673" cy="461665"/>
              </a:xfrm>
              <a:prstGeom prst="rect">
                <a:avLst/>
              </a:prstGeom>
              <a:blipFill>
                <a:blip r:embed="rId5"/>
                <a:stretch>
                  <a:fillRect r="-869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87096" y="3110122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96" y="3110122"/>
                <a:ext cx="422673" cy="461665"/>
              </a:xfrm>
              <a:prstGeom prst="rect">
                <a:avLst/>
              </a:prstGeom>
              <a:blipFill>
                <a:blip r:embed="rId6"/>
                <a:stretch>
                  <a:fillRect r="-869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86903" y="3678138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903" y="3678138"/>
                <a:ext cx="422673" cy="461665"/>
              </a:xfrm>
              <a:prstGeom prst="rect">
                <a:avLst/>
              </a:prstGeom>
              <a:blipFill>
                <a:blip r:embed="rId7"/>
                <a:stretch>
                  <a:fillRect r="-714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46780" y="4444193"/>
                <a:ext cx="422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780" y="4444193"/>
                <a:ext cx="422673" cy="461665"/>
              </a:xfrm>
              <a:prstGeom prst="rect">
                <a:avLst/>
              </a:prstGeom>
              <a:blipFill>
                <a:blip r:embed="rId8"/>
                <a:stretch>
                  <a:fillRect r="-869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17554" y="1292080"/>
                <a:ext cx="42267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554" y="1292080"/>
                <a:ext cx="422673" cy="470000"/>
              </a:xfrm>
              <a:prstGeom prst="rect">
                <a:avLst/>
              </a:prstGeom>
              <a:blipFill>
                <a:blip r:embed="rId9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3664" y="2509772"/>
                <a:ext cx="42267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664" y="2509772"/>
                <a:ext cx="422673" cy="470000"/>
              </a:xfrm>
              <a:prstGeom prst="rect">
                <a:avLst/>
              </a:prstGeom>
              <a:blipFill>
                <a:blip r:embed="rId10"/>
                <a:stretch>
                  <a:fillRect r="-1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80027" y="3261325"/>
                <a:ext cx="376445" cy="47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027" y="3261325"/>
                <a:ext cx="376445" cy="470000"/>
              </a:xfrm>
              <a:prstGeom prst="rect">
                <a:avLst/>
              </a:prstGeom>
              <a:blipFill>
                <a:blip r:embed="rId11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96877" y="3967143"/>
                <a:ext cx="376445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77" y="3967143"/>
                <a:ext cx="376445" cy="468975"/>
              </a:xfrm>
              <a:prstGeom prst="rect">
                <a:avLst/>
              </a:prstGeom>
              <a:blipFill>
                <a:blip r:embed="rId12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62475" y="4536523"/>
                <a:ext cx="376445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5" y="4536523"/>
                <a:ext cx="376445" cy="475451"/>
              </a:xfrm>
              <a:prstGeom prst="rect">
                <a:avLst/>
              </a:prstGeom>
              <a:blipFill>
                <a:blip r:embed="rId13"/>
                <a:stretch>
                  <a:fillRect r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9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Define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</m:oMath>
                </a14:m>
                <a:r>
                  <a:rPr lang="en-US" sz="2400" dirty="0"/>
                  <a:t> .  Info to decode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err="1"/>
                  <a:t>vars</a:t>
                </a:r>
                <a:r>
                  <a:rPr lang="en-US" sz="2000" dirty="0"/>
                  <a:t> within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set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Bit vector of values set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Bit vector of values set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400" dirty="0"/>
                  <a:t>Claim: this is enough to decode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:r>
                  <a:rPr lang="en-US" sz="2000" dirty="0"/>
                  <a:t>Look at first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set to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1</a:t>
                </a:r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  (previous terms will be set to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0</a:t>
                </a:r>
                <a:r>
                  <a:rPr lang="en-US" sz="2000" dirty="0"/>
                  <a:t>).   This yields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000" dirty="0"/>
                  <a:t>. Use the information from 2 to determine which </a:t>
                </a:r>
                <a:r>
                  <a:rPr lang="en-US" sz="2000" dirty="0" err="1"/>
                  <a:t>vars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are unset by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000" dirty="0"/>
                  <a:t> and hence set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000" dirty="0"/>
                  <a:t>.   </a:t>
                </a:r>
              </a:p>
              <a:p>
                <a:pPr lvl="1"/>
                <a:r>
                  <a:rPr lang="en-US" sz="2000" dirty="0"/>
                  <a:t>Use 3 to determine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 </a:t>
                </a:r>
                <a:endParaRPr lang="en-US" sz="2000" dirty="0"/>
              </a:p>
              <a:p>
                <a:pPr lvl="1"/>
                <a:r>
                  <a:rPr lang="en-US" sz="2000" dirty="0"/>
                  <a:t>Continue as in the ordinary switching lemma decoding by replacing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000" dirty="0"/>
                  <a:t>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/>
                  <a:t>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  Then look at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set to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 etc.   Continue replacing until get 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Now go back and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0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to get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</m:oMath>
                </a14:m>
                <a:r>
                  <a:rPr lang="en-US" sz="2000" dirty="0"/>
                  <a:t>, using 4.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405" r="-155" b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4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Multi-switching Lemma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400" dirty="0"/>
                  <a:t>Define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</m:oMath>
                </a14:m>
                <a:r>
                  <a:rPr lang="en-US" sz="2400" dirty="0"/>
                  <a:t> .  Info to decode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err="1"/>
                  <a:t>vars</a:t>
                </a:r>
                <a:r>
                  <a:rPr lang="en-US" sz="2000" dirty="0"/>
                  <a:t> within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set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Bit vector of values set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Bit vector of values set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400" dirty="0"/>
                  <a:t>Counts: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000" dirty="0"/>
                  <a:t>  since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/>
                  <a:t>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 </a:t>
                </a:r>
                <a:r>
                  <a:rPr lang="en-US" sz="2000" dirty="0"/>
                  <a:t>is the total length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p>
                  </m:oMath>
                </a14:m>
                <a:r>
                  <a:rPr lang="en-US" sz="2000" dirty="0"/>
                  <a:t>  </a:t>
                </a:r>
              </a:p>
              <a:p>
                <a:pPr lvl="2"/>
                <a:r>
                  <a:rPr lang="en-US" dirty="0"/>
                  <a:t>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1600" b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Total fraction of restrictions where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holds is at most:</a:t>
                </a:r>
                <a:r>
                  <a:rPr lang="en-US" sz="24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f>
                          <m:fPr>
                            <m:type m:val="lin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ℓ−</m:t>
                                </m:r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−ℓ+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−ℓ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ℓ…(ℓ−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−ℓ+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−ℓ+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𝒑𝒓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spect="1"/>
          </p:cNvSpPr>
          <p:nvPr/>
        </p:nvSpPr>
        <p:spPr>
          <a:xfrm>
            <a:off x="8515350" y="5789542"/>
            <a:ext cx="182880" cy="18288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A170-0414-4F07-BE36-CFCFC318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Formulas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039AF-26C2-409A-A784-25DCAB817330}"/>
              </a:ext>
            </a:extLst>
          </p:cNvPr>
          <p:cNvSpPr txBox="1"/>
          <p:nvPr/>
        </p:nvSpPr>
        <p:spPr>
          <a:xfrm>
            <a:off x="677424" y="1076397"/>
            <a:ext cx="628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Circuits where the directed acyclic graph is a tree</a:t>
            </a: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2A9425F-BA49-4005-A25D-4AA7533E81DD}"/>
              </a:ext>
            </a:extLst>
          </p:cNvPr>
          <p:cNvGrpSpPr/>
          <p:nvPr/>
        </p:nvGrpSpPr>
        <p:grpSpPr>
          <a:xfrm>
            <a:off x="932975" y="1737360"/>
            <a:ext cx="3021671" cy="3879378"/>
            <a:chOff x="932975" y="1968164"/>
            <a:chExt cx="3021671" cy="38793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AC3894-1C47-4F38-9A74-726C6CB99672}"/>
                </a:ext>
              </a:extLst>
            </p:cNvPr>
            <p:cNvGrpSpPr/>
            <p:nvPr/>
          </p:nvGrpSpPr>
          <p:grpSpPr>
            <a:xfrm>
              <a:off x="2555089" y="3317526"/>
              <a:ext cx="385041" cy="338554"/>
              <a:chOff x="9699121" y="2834198"/>
              <a:chExt cx="486050" cy="427368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2F21834-E758-4944-9691-5CCDA9B437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33744" y="285209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1EB82BF-8F3C-4AF1-A6A9-47394B3B20B2}"/>
                      </a:ext>
                    </a:extLst>
                  </p:cNvPr>
                  <p:cNvSpPr txBox="1"/>
                  <p:nvPr/>
                </p:nvSpPr>
                <p:spPr>
                  <a:xfrm>
                    <a:off x="9699121" y="2834198"/>
                    <a:ext cx="486050" cy="427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1EB82BF-8F3C-4AF1-A6A9-47394B3B20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99121" y="2834198"/>
                    <a:ext cx="486050" cy="4273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253BBA-91B8-4A19-ABB6-0564ED474B2A}"/>
                </a:ext>
              </a:extLst>
            </p:cNvPr>
            <p:cNvGrpSpPr/>
            <p:nvPr/>
          </p:nvGrpSpPr>
          <p:grpSpPr>
            <a:xfrm>
              <a:off x="2227742" y="1968164"/>
              <a:ext cx="361366" cy="338554"/>
              <a:chOff x="9599067" y="1053657"/>
              <a:chExt cx="456164" cy="427368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2DCF922-DCD1-4BA9-89EA-C384C9023E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9067" y="10536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666B7702-0606-4360-9221-07AEE019DDEF}"/>
                      </a:ext>
                    </a:extLst>
                  </p:cNvPr>
                  <p:cNvSpPr txBox="1"/>
                  <p:nvPr/>
                </p:nvSpPr>
                <p:spPr>
                  <a:xfrm>
                    <a:off x="9609650" y="1053658"/>
                    <a:ext cx="445581" cy="4273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666B7702-0606-4360-9221-07AEE019DD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9650" y="1053658"/>
                    <a:ext cx="445581" cy="4273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944A8D-BCCE-4679-887D-14D6B08BA139}"/>
                </a:ext>
              </a:extLst>
            </p:cNvPr>
            <p:cNvGrpSpPr/>
            <p:nvPr/>
          </p:nvGrpSpPr>
          <p:grpSpPr>
            <a:xfrm>
              <a:off x="1498959" y="2474993"/>
              <a:ext cx="316961" cy="338554"/>
              <a:chOff x="8818978" y="2482806"/>
              <a:chExt cx="400111" cy="427368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2C5226C-6E20-4210-9439-EAC3AB4507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BDC71F11-5FEF-4973-AE54-1743BEEEAEDD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BDC71F11-5FEF-4973-AE54-1743BEEEAE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33E039-065E-4737-A9D5-86EB593C8FB2}"/>
                </a:ext>
              </a:extLst>
            </p:cNvPr>
            <p:cNvGrpSpPr/>
            <p:nvPr/>
          </p:nvGrpSpPr>
          <p:grpSpPr>
            <a:xfrm>
              <a:off x="1960662" y="3291275"/>
              <a:ext cx="385041" cy="338554"/>
              <a:chOff x="9747188" y="3354258"/>
              <a:chExt cx="486050" cy="42736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B508F1E-0611-4B47-83C5-C4CA5435F0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81811" y="33721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0C2E7784-7CE5-4156-A468-F7F4AD719DEF}"/>
                      </a:ext>
                    </a:extLst>
                  </p:cNvPr>
                  <p:cNvSpPr txBox="1"/>
                  <p:nvPr/>
                </p:nvSpPr>
                <p:spPr>
                  <a:xfrm>
                    <a:off x="9747188" y="3354258"/>
                    <a:ext cx="486050" cy="427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0C2E7784-7CE5-4156-A468-F7F4AD719D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7188" y="3354258"/>
                    <a:ext cx="486050" cy="427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EA2C4A-E38E-4522-8634-F9E34CD2DD71}"/>
                </a:ext>
              </a:extLst>
            </p:cNvPr>
            <p:cNvGrpSpPr/>
            <p:nvPr/>
          </p:nvGrpSpPr>
          <p:grpSpPr>
            <a:xfrm>
              <a:off x="3010097" y="2479308"/>
              <a:ext cx="316961" cy="338554"/>
              <a:chOff x="8818978" y="2482806"/>
              <a:chExt cx="400111" cy="427368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83474127-EB64-4479-A17A-F36DE8B2B7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B39D5509-173C-4DF2-8FE1-2BD932142A26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B39D5509-173C-4DF2-8FE1-2BD932142A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2D4EF43-9C3D-4086-AB1C-85921EB129D2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>
              <a:off x="1654645" y="2813547"/>
              <a:ext cx="3512" cy="906116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83EC609-C4F5-4F37-B2A0-990264433D73}"/>
                </a:ext>
              </a:extLst>
            </p:cNvPr>
            <p:cNvCxnSpPr>
              <a:cxnSpLocks/>
              <a:stCxn id="87" idx="2"/>
              <a:endCxn id="50" idx="0"/>
            </p:cNvCxnSpPr>
            <p:nvPr/>
          </p:nvCxnSpPr>
          <p:spPr>
            <a:xfrm>
              <a:off x="3165783" y="2817862"/>
              <a:ext cx="37481" cy="917035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A60F9EA-36D3-4886-A44C-CC1BB7BD97B6}"/>
                </a:ext>
              </a:extLst>
            </p:cNvPr>
            <p:cNvCxnSpPr>
              <a:cxnSpLocks/>
            </p:cNvCxnSpPr>
            <p:nvPr/>
          </p:nvCxnSpPr>
          <p:spPr>
            <a:xfrm>
              <a:off x="1791317" y="2747852"/>
              <a:ext cx="809264" cy="58914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40A9ECE-1AF3-4588-96EA-FE688EF2BF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133" y="2753543"/>
              <a:ext cx="803210" cy="606263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C68B3B-BF05-4D56-A8DB-A14BB549A3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8387" y="2219400"/>
              <a:ext cx="464453" cy="324334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1B1982-1292-4B56-9EAC-4198E0928B0C}"/>
                </a:ext>
              </a:extLst>
            </p:cNvPr>
            <p:cNvCxnSpPr>
              <a:cxnSpLocks/>
            </p:cNvCxnSpPr>
            <p:nvPr/>
          </p:nvCxnSpPr>
          <p:spPr>
            <a:xfrm>
              <a:off x="2505254" y="2207738"/>
              <a:ext cx="527537" cy="318713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1ABB96-4C05-469D-BCE9-15E63DB1D1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7502" y="3570629"/>
              <a:ext cx="192673" cy="181946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B3005F-A6DB-42A5-ADBF-7B12E2EF6E48}"/>
                </a:ext>
              </a:extLst>
            </p:cNvPr>
            <p:cNvCxnSpPr>
              <a:cxnSpLocks/>
            </p:cNvCxnSpPr>
            <p:nvPr/>
          </p:nvCxnSpPr>
          <p:spPr>
            <a:xfrm>
              <a:off x="2859138" y="3574513"/>
              <a:ext cx="211205" cy="145150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1741B46-42A7-4D1C-8D5E-E16736A0B396}"/>
                </a:ext>
              </a:extLst>
            </p:cNvPr>
            <p:cNvGrpSpPr/>
            <p:nvPr/>
          </p:nvGrpSpPr>
          <p:grpSpPr>
            <a:xfrm>
              <a:off x="932975" y="3734897"/>
              <a:ext cx="1530358" cy="2112645"/>
              <a:chOff x="5743233" y="3747869"/>
              <a:chExt cx="1530358" cy="21126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AD2506D-4D6C-4604-8136-DA04469A2C3A}"/>
                      </a:ext>
                    </a:extLst>
                  </p:cNvPr>
                  <p:cNvSpPr txBox="1"/>
                  <p:nvPr/>
                </p:nvSpPr>
                <p:spPr>
                  <a:xfrm>
                    <a:off x="6092957" y="5521960"/>
                    <a:ext cx="439096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AD2506D-4D6C-4604-8136-DA04469A2C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2957" y="5521960"/>
                    <a:ext cx="439096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AD11269-BD21-44D0-86DF-B3FDF191BD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6717" y="5536140"/>
                <a:ext cx="316961" cy="31696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78DD709-A83A-4213-B39E-0493C209A41A}"/>
                  </a:ext>
                </a:extLst>
              </p:cNvPr>
              <p:cNvGrpSpPr/>
              <p:nvPr/>
            </p:nvGrpSpPr>
            <p:grpSpPr>
              <a:xfrm>
                <a:off x="6524907" y="5077839"/>
                <a:ext cx="385041" cy="338554"/>
                <a:chOff x="9699121" y="2834198"/>
                <a:chExt cx="486050" cy="427368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AC0DE5D9-E716-46D5-8706-84DFBDFD24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C9E24EF3-12CB-4E71-9DD6-F8DEF44D4B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C9E24EF3-12CB-4E71-9DD6-F8DEF44D4B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63BEA58F-599E-4F84-9DA3-6D1BE8BE969A}"/>
                  </a:ext>
                </a:extLst>
              </p:cNvPr>
              <p:cNvGrpSpPr/>
              <p:nvPr/>
            </p:nvGrpSpPr>
            <p:grpSpPr>
              <a:xfrm>
                <a:off x="6325483" y="3747869"/>
                <a:ext cx="361366" cy="338554"/>
                <a:chOff x="9599067" y="1053657"/>
                <a:chExt cx="456164" cy="427368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AF0F35B-0655-47A5-AC2A-75C3374E1D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22A4EF5F-1CC2-4BC7-AFE5-3B838C70B7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22A4EF5F-1CC2-4BC7-AFE5-3B838C70B7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4758801-3318-4A07-90A8-7784221FED08}"/>
                  </a:ext>
                </a:extLst>
              </p:cNvPr>
              <p:cNvGrpSpPr/>
              <p:nvPr/>
            </p:nvGrpSpPr>
            <p:grpSpPr>
              <a:xfrm>
                <a:off x="5797116" y="4309612"/>
                <a:ext cx="316961" cy="338554"/>
                <a:chOff x="8818978" y="2482806"/>
                <a:chExt cx="400111" cy="427368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58380692-8E9C-4CA4-81D5-9CD430A450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B57CC814-A8C9-4FD5-9DA2-F4888E325D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B57CC814-A8C9-4FD5-9DA2-F4888E325D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8E3B41D-982C-4443-9FCE-D5F6019728FF}"/>
                  </a:ext>
                </a:extLst>
              </p:cNvPr>
              <p:cNvGrpSpPr/>
              <p:nvPr/>
            </p:nvGrpSpPr>
            <p:grpSpPr>
              <a:xfrm>
                <a:off x="6064629" y="5077839"/>
                <a:ext cx="385041" cy="338554"/>
                <a:chOff x="9747188" y="3354258"/>
                <a:chExt cx="486050" cy="427368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FB184183-E716-4B59-85E9-D2BDB4C285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E943FCE1-EC4C-4631-8010-D96180F057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E943FCE1-EC4C-4631-8010-D96180F0575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D04C3A8-782D-4921-B216-72943C1255A9}"/>
                  </a:ext>
                </a:extLst>
              </p:cNvPr>
              <p:cNvGrpSpPr/>
              <p:nvPr/>
            </p:nvGrpSpPr>
            <p:grpSpPr>
              <a:xfrm>
                <a:off x="6886506" y="4309613"/>
                <a:ext cx="316961" cy="338554"/>
                <a:chOff x="8818978" y="2482806"/>
                <a:chExt cx="400111" cy="427368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F71D193-849D-498F-BCC2-3288FA55A6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CAB1D486-6929-451F-9D39-692779D84E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CAB1D486-6929-451F-9D39-692779D84E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6878D08-35AA-4A8B-86D4-2D91AE7096BA}"/>
                  </a:ext>
                </a:extLst>
              </p:cNvPr>
              <p:cNvCxnSpPr>
                <a:cxnSpLocks/>
                <a:stCxn id="81" idx="2"/>
              </p:cNvCxnSpPr>
              <p:nvPr/>
            </p:nvCxnSpPr>
            <p:spPr>
              <a:xfrm>
                <a:off x="5952802" y="4648166"/>
                <a:ext cx="3511" cy="90611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61026B5-B08A-4142-B900-4B4BEAFB61A7}"/>
                  </a:ext>
                </a:extLst>
              </p:cNvPr>
              <p:cNvCxnSpPr>
                <a:cxnSpLocks/>
                <a:stCxn id="77" idx="2"/>
              </p:cNvCxnSpPr>
              <p:nvPr/>
            </p:nvCxnSpPr>
            <p:spPr>
              <a:xfrm>
                <a:off x="7042192" y="4648167"/>
                <a:ext cx="20906" cy="87968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B987E8FF-5A2E-4282-8B7A-621B7C68843C}"/>
                  </a:ext>
                </a:extLst>
              </p:cNvPr>
              <p:cNvCxnSpPr>
                <a:cxnSpLocks/>
                <a:endCxn id="79" idx="0"/>
              </p:cNvCxnSpPr>
              <p:nvPr/>
            </p:nvCxnSpPr>
            <p:spPr>
              <a:xfrm>
                <a:off x="6066655" y="4565207"/>
                <a:ext cx="190495" cy="512632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C504F1D-2D97-4B0F-8F65-1EA09491769A}"/>
                  </a:ext>
                </a:extLst>
              </p:cNvPr>
              <p:cNvCxnSpPr>
                <a:cxnSpLocks/>
                <a:endCxn id="85" idx="0"/>
              </p:cNvCxnSpPr>
              <p:nvPr/>
            </p:nvCxnSpPr>
            <p:spPr>
              <a:xfrm flipH="1">
                <a:off x="6717428" y="4565207"/>
                <a:ext cx="169078" cy="51263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F4F8044-BC43-41A2-A7D9-A11ECFFBD7A2}"/>
                  </a:ext>
                </a:extLst>
              </p:cNvPr>
              <p:cNvCxnSpPr>
                <a:endCxn id="81" idx="0"/>
              </p:cNvCxnSpPr>
              <p:nvPr/>
            </p:nvCxnSpPr>
            <p:spPr>
              <a:xfrm flipH="1">
                <a:off x="5952802" y="3994999"/>
                <a:ext cx="429076" cy="314613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812AF58-F6AE-4C50-BFB8-6665616D7A40}"/>
                  </a:ext>
                </a:extLst>
              </p:cNvPr>
              <p:cNvCxnSpPr>
                <a:endCxn id="77" idx="0"/>
              </p:cNvCxnSpPr>
              <p:nvPr/>
            </p:nvCxnSpPr>
            <p:spPr>
              <a:xfrm>
                <a:off x="6577266" y="4021142"/>
                <a:ext cx="464926" cy="28847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4D95AF8-93A1-4696-BC42-5D06217EEF9C}"/>
                  </a:ext>
                </a:extLst>
              </p:cNvPr>
              <p:cNvCxnSpPr>
                <a:cxnSpLocks/>
                <a:stCxn id="79" idx="2"/>
                <a:endCxn id="54" idx="0"/>
              </p:cNvCxnSpPr>
              <p:nvPr/>
            </p:nvCxnSpPr>
            <p:spPr>
              <a:xfrm>
                <a:off x="6257150" y="5416393"/>
                <a:ext cx="48048" cy="1197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C66B542-1002-4B55-AA4C-8B021FD5838D}"/>
                  </a:ext>
                </a:extLst>
              </p:cNvPr>
              <p:cNvCxnSpPr>
                <a:cxnSpLocks/>
                <a:stCxn id="85" idx="2"/>
                <a:endCxn id="70" idx="0"/>
              </p:cNvCxnSpPr>
              <p:nvPr/>
            </p:nvCxnSpPr>
            <p:spPr>
              <a:xfrm flipH="1">
                <a:off x="6695061" y="5416393"/>
                <a:ext cx="22367" cy="10556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4B2F5A5-EEB8-4C79-B3BD-D12042AB81FA}"/>
                  </a:ext>
                </a:extLst>
              </p:cNvPr>
              <p:cNvGrpSpPr/>
              <p:nvPr/>
            </p:nvGrpSpPr>
            <p:grpSpPr>
              <a:xfrm>
                <a:off x="6834495" y="5521960"/>
                <a:ext cx="439096" cy="338554"/>
                <a:chOff x="9733744" y="4017634"/>
                <a:chExt cx="554286" cy="42736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8E20912F-17B2-4EC5-A8FE-D71B05BDE2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8E20912F-17B2-4EC5-A8FE-D71B05BDE21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1055E81-2241-4C30-B59B-A9862DBA4A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1607" y="4035534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3DB2677-C096-4A46-86ED-D652AB89F1F3}"/>
                  </a:ext>
                </a:extLst>
              </p:cNvPr>
              <p:cNvGrpSpPr/>
              <p:nvPr/>
            </p:nvGrpSpPr>
            <p:grpSpPr>
              <a:xfrm>
                <a:off x="5743233" y="5521960"/>
                <a:ext cx="439096" cy="338554"/>
                <a:chOff x="9733744" y="4017634"/>
                <a:chExt cx="554286" cy="42736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97DF16E2-1182-46E1-A515-CD8EAB9F62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97DF16E2-1182-46E1-A515-CD8EAB9F62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4CB20158-9467-4099-935C-B0393E1863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1607" y="4035534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C143792-F28D-4CA7-BB84-EEF12E389822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513" y="5521960"/>
                    <a:ext cx="439096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C143792-F28D-4CA7-BB84-EEF12E3898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5513" y="5521960"/>
                    <a:ext cx="439096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C2CE3BD-B3E8-47EC-938A-7066FA054E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9273" y="5536140"/>
                <a:ext cx="316961" cy="31696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E0173E-F374-47EF-80A7-1951F6EEB402}"/>
                </a:ext>
              </a:extLst>
            </p:cNvPr>
            <p:cNvGrpSpPr/>
            <p:nvPr/>
          </p:nvGrpSpPr>
          <p:grpSpPr>
            <a:xfrm>
              <a:off x="2449189" y="3734897"/>
              <a:ext cx="1505457" cy="2112645"/>
              <a:chOff x="7259447" y="3747869"/>
              <a:chExt cx="1505457" cy="211264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A1640C8-C077-43FF-8253-20C3A4024204}"/>
                  </a:ext>
                </a:extLst>
              </p:cNvPr>
              <p:cNvGrpSpPr/>
              <p:nvPr/>
            </p:nvGrpSpPr>
            <p:grpSpPr>
              <a:xfrm>
                <a:off x="8028071" y="5077839"/>
                <a:ext cx="385041" cy="338554"/>
                <a:chOff x="9699121" y="2834198"/>
                <a:chExt cx="486050" cy="427368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1CF7483-AB17-444B-A9A3-F9057F13B1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33744" y="285209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E5750EBB-3186-4273-BB2B-8A00BFCC01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E5750EBB-3186-4273-BB2B-8A00BFCC01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99121" y="2834198"/>
                      <a:ext cx="486050" cy="427368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9D002B-C28E-4DC8-8F98-39C8CFA74918}"/>
                  </a:ext>
                </a:extLst>
              </p:cNvPr>
              <p:cNvGrpSpPr/>
              <p:nvPr/>
            </p:nvGrpSpPr>
            <p:grpSpPr>
              <a:xfrm>
                <a:off x="7828647" y="3747869"/>
                <a:ext cx="361366" cy="338554"/>
                <a:chOff x="9599067" y="1053657"/>
                <a:chExt cx="456164" cy="427368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A9C5702-4755-44BB-84F0-E94D8EBE8F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99067" y="10536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7C735FEE-6615-4BBF-ADDD-211B2B9BBD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7C735FEE-6615-4BBF-ADDD-211B2B9BBD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09650" y="1053658"/>
                      <a:ext cx="445581" cy="427367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5CFE084-C1F3-4F00-90E5-C2EC47F33208}"/>
                  </a:ext>
                </a:extLst>
              </p:cNvPr>
              <p:cNvGrpSpPr/>
              <p:nvPr/>
            </p:nvGrpSpPr>
            <p:grpSpPr>
              <a:xfrm>
                <a:off x="7300280" y="4309612"/>
                <a:ext cx="316961" cy="338554"/>
                <a:chOff x="8818978" y="2482806"/>
                <a:chExt cx="400111" cy="427368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E38B534-D0D5-4245-9A56-F2DD4B98D9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06E5061C-66CC-4DCD-BC35-749278DEA7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06E5061C-66CC-4DCD-BC35-749278DEA7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BEF6363-8B9A-4169-B214-11C7A2E2642D}"/>
                  </a:ext>
                </a:extLst>
              </p:cNvPr>
              <p:cNvGrpSpPr/>
              <p:nvPr/>
            </p:nvGrpSpPr>
            <p:grpSpPr>
              <a:xfrm>
                <a:off x="7567793" y="5077839"/>
                <a:ext cx="385041" cy="338554"/>
                <a:chOff x="9747188" y="3354258"/>
                <a:chExt cx="486050" cy="427368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2D57E51-FE16-46E2-87B0-8D010CD528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81811" y="3372157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7EA181E-1901-49FF-8C13-BD1FD1EE50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</m:oMath>
                        </m:oMathPara>
                      </a14:m>
                      <a:endParaRPr lang="en-US" sz="1600" b="1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7EA181E-1901-49FF-8C13-BD1FD1EE50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7188" y="3354258"/>
                      <a:ext cx="486050" cy="427368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A836DB8-4B0B-4BCE-BA90-1A511C043BD2}"/>
                  </a:ext>
                </a:extLst>
              </p:cNvPr>
              <p:cNvGrpSpPr/>
              <p:nvPr/>
            </p:nvGrpSpPr>
            <p:grpSpPr>
              <a:xfrm>
                <a:off x="8389670" y="4309613"/>
                <a:ext cx="316961" cy="338554"/>
                <a:chOff x="8818978" y="2482806"/>
                <a:chExt cx="400111" cy="427368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7BED493-091B-4E91-83D2-760DCCFBFE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18978" y="2482806"/>
                  <a:ext cx="400111" cy="400111"/>
                </a:xfrm>
                <a:prstGeom prst="ellipse">
                  <a:avLst/>
                </a:prstGeom>
                <a:noFill/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2A8E479F-69FE-47B7-976E-32C063E934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2A8E479F-69FE-47B7-976E-32C063E934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978" y="2482806"/>
                      <a:ext cx="393056" cy="427368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2E5F1FC-F0DE-4FB8-A5DD-C28CEF41AC7D}"/>
                  </a:ext>
                </a:extLst>
              </p:cNvPr>
              <p:cNvCxnSpPr>
                <a:cxnSpLocks/>
                <a:stCxn id="48" idx="2"/>
              </p:cNvCxnSpPr>
              <p:nvPr/>
            </p:nvCxnSpPr>
            <p:spPr>
              <a:xfrm>
                <a:off x="7455966" y="4648166"/>
                <a:ext cx="3511" cy="90611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2284BA7-B5AE-4FFF-AB86-7A1156D0D977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>
                <a:off x="8545356" y="4648167"/>
                <a:ext cx="20906" cy="87968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B2638DE-FFC1-4C04-B3A5-D6EE7819EA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0164" y="4585093"/>
                <a:ext cx="190495" cy="51263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44CE54F-1067-4B46-BB64-0608B3EA338A}"/>
                  </a:ext>
                </a:extLst>
              </p:cNvPr>
              <p:cNvCxnSpPr>
                <a:cxnSpLocks/>
                <a:endCxn id="52" idx="0"/>
              </p:cNvCxnSpPr>
              <p:nvPr/>
            </p:nvCxnSpPr>
            <p:spPr>
              <a:xfrm flipH="1">
                <a:off x="8220592" y="4565206"/>
                <a:ext cx="169078" cy="51263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690DD33-B29C-4DFE-A75F-DD6094F5A888}"/>
                  </a:ext>
                </a:extLst>
              </p:cNvPr>
              <p:cNvCxnSpPr>
                <a:endCxn id="48" idx="0"/>
              </p:cNvCxnSpPr>
              <p:nvPr/>
            </p:nvCxnSpPr>
            <p:spPr>
              <a:xfrm flipH="1">
                <a:off x="7455966" y="3994999"/>
                <a:ext cx="429076" cy="314613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4C66F45-D878-4F32-9371-34C68C272713}"/>
                  </a:ext>
                </a:extLst>
              </p:cNvPr>
              <p:cNvCxnSpPr>
                <a:endCxn id="44" idx="0"/>
              </p:cNvCxnSpPr>
              <p:nvPr/>
            </p:nvCxnSpPr>
            <p:spPr>
              <a:xfrm>
                <a:off x="8080430" y="4021142"/>
                <a:ext cx="464926" cy="288471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8F2C6E6-C51D-4BE6-8AE5-71A480B1BABB}"/>
                  </a:ext>
                </a:extLst>
              </p:cNvPr>
              <p:cNvCxnSpPr>
                <a:cxnSpLocks/>
                <a:stCxn id="46" idx="2"/>
                <a:endCxn id="38" idx="0"/>
              </p:cNvCxnSpPr>
              <p:nvPr/>
            </p:nvCxnSpPr>
            <p:spPr>
              <a:xfrm>
                <a:off x="7760314" y="5416393"/>
                <a:ext cx="63579" cy="11974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608A332-CF42-4506-B642-91C927478F15}"/>
                  </a:ext>
                </a:extLst>
              </p:cNvPr>
              <p:cNvCxnSpPr>
                <a:cxnSpLocks/>
                <a:stCxn id="52" idx="2"/>
                <a:endCxn id="35" idx="0"/>
              </p:cNvCxnSpPr>
              <p:nvPr/>
            </p:nvCxnSpPr>
            <p:spPr>
              <a:xfrm flipH="1">
                <a:off x="8187175" y="5416393"/>
                <a:ext cx="33417" cy="105567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9C2167E-0A6F-42A8-BFCC-A8774EA50AD8}"/>
                  </a:ext>
                </a:extLst>
              </p:cNvPr>
              <p:cNvGrpSpPr/>
              <p:nvPr/>
            </p:nvGrpSpPr>
            <p:grpSpPr>
              <a:xfrm>
                <a:off x="8325808" y="5521960"/>
                <a:ext cx="439096" cy="338554"/>
                <a:chOff x="9733744" y="4017634"/>
                <a:chExt cx="554286" cy="42736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29AA55D-0706-4180-83B6-0077FA510D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29AA55D-0706-4180-83B6-0077FA510D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C4995350-35F9-45FF-9ECD-A67000C797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1607" y="4035534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76475BD-9DC7-400D-B795-16283B299422}"/>
                  </a:ext>
                </a:extLst>
              </p:cNvPr>
              <p:cNvGrpSpPr/>
              <p:nvPr/>
            </p:nvGrpSpPr>
            <p:grpSpPr>
              <a:xfrm>
                <a:off x="7259447" y="5521960"/>
                <a:ext cx="439096" cy="338554"/>
                <a:chOff x="9733744" y="4017634"/>
                <a:chExt cx="554286" cy="42736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ADE09323-3DCC-4250-BBC2-D3BB3B5431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ADE09323-3DCC-4250-BBC2-D3BB3B5431E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3744" y="4017634"/>
                      <a:ext cx="554286" cy="427368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B379D0D-056E-4CA7-A8A5-E9B215684F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01607" y="4035534"/>
                  <a:ext cx="400111" cy="40011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880A51C6-EA95-467D-97FF-E10763281EDF}"/>
                      </a:ext>
                    </a:extLst>
                  </p:cNvPr>
                  <p:cNvSpPr txBox="1"/>
                  <p:nvPr/>
                </p:nvSpPr>
                <p:spPr>
                  <a:xfrm>
                    <a:off x="7967627" y="5521960"/>
                    <a:ext cx="439096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880A51C6-EA95-467D-97FF-E10763281E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7627" y="5521960"/>
                    <a:ext cx="439096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0EA54DF-4834-4DB7-9EAA-BC1432500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21387" y="5536140"/>
                <a:ext cx="316961" cy="31696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6378F37E-481A-4344-9408-CFEA5DD4FAB7}"/>
                      </a:ext>
                    </a:extLst>
                  </p:cNvPr>
                  <p:cNvSpPr txBox="1"/>
                  <p:nvPr/>
                </p:nvSpPr>
                <p:spPr>
                  <a:xfrm>
                    <a:off x="7611652" y="5521960"/>
                    <a:ext cx="439096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>
                      <a:solidFill>
                        <a:prstClr val="white"/>
                      </a:solidFill>
                      <a:latin typeface="Corbel" panose="020B0503020204020204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6378F37E-481A-4344-9408-CFEA5DD4FA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1652" y="5521960"/>
                    <a:ext cx="439096" cy="33855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9D29EAB-BC45-4096-8EEE-088E9B62F9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5412" y="5536140"/>
                <a:ext cx="316961" cy="31696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32E663E2-A3E7-42EE-A7AA-A52E6AA1F905}"/>
              </a:ext>
            </a:extLst>
          </p:cNvPr>
          <p:cNvSpPr/>
          <p:nvPr/>
        </p:nvSpPr>
        <p:spPr>
          <a:xfrm>
            <a:off x="4580309" y="3645470"/>
            <a:ext cx="505899" cy="374555"/>
          </a:xfrm>
          <a:prstGeom prst="rightArrow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0FBBC95-0CB7-4855-85B9-699B4D5B2AAB}"/>
              </a:ext>
            </a:extLst>
          </p:cNvPr>
          <p:cNvGrpSpPr/>
          <p:nvPr/>
        </p:nvGrpSpPr>
        <p:grpSpPr>
          <a:xfrm>
            <a:off x="5331922" y="1737360"/>
            <a:ext cx="6271977" cy="3866464"/>
            <a:chOff x="5331922" y="1981078"/>
            <a:chExt cx="6271977" cy="386646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3038F36-12DB-4169-AC05-D5A09A582F5B}"/>
                </a:ext>
              </a:extLst>
            </p:cNvPr>
            <p:cNvGrpSpPr/>
            <p:nvPr/>
          </p:nvGrpSpPr>
          <p:grpSpPr>
            <a:xfrm>
              <a:off x="5331922" y="3734897"/>
              <a:ext cx="3021671" cy="2112645"/>
              <a:chOff x="5331922" y="3734897"/>
              <a:chExt cx="3021671" cy="2112645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34E36690-5DF4-4D6C-BCF2-6C5E64811D43}"/>
                  </a:ext>
                </a:extLst>
              </p:cNvPr>
              <p:cNvGrpSpPr/>
              <p:nvPr/>
            </p:nvGrpSpPr>
            <p:grpSpPr>
              <a:xfrm>
                <a:off x="5331922" y="3734897"/>
                <a:ext cx="1530358" cy="2112645"/>
                <a:chOff x="5743233" y="3747869"/>
                <a:chExt cx="1530358" cy="211264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6" name="TextBox 215">
                      <a:extLst>
                        <a:ext uri="{FF2B5EF4-FFF2-40B4-BE49-F238E27FC236}">
                          <a16:creationId xmlns:a16="http://schemas.microsoft.com/office/drawing/2014/main" id="{768F6B31-D06C-4127-A76B-C29D52DC94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92957" y="5521960"/>
                      <a:ext cx="439096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216" name="TextBox 215">
                      <a:extLst>
                        <a:ext uri="{FF2B5EF4-FFF2-40B4-BE49-F238E27FC236}">
                          <a16:creationId xmlns:a16="http://schemas.microsoft.com/office/drawing/2014/main" id="{768F6B31-D06C-4127-A76B-C29D52DC94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2957" y="5521960"/>
                      <a:ext cx="439096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9C47CEF4-FB80-4E20-B740-B2F666452D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46717" y="5536140"/>
                  <a:ext cx="316961" cy="31696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7F25B050-8B86-433E-B51F-34212122B66B}"/>
                    </a:ext>
                  </a:extLst>
                </p:cNvPr>
                <p:cNvGrpSpPr/>
                <p:nvPr/>
              </p:nvGrpSpPr>
              <p:grpSpPr>
                <a:xfrm>
                  <a:off x="6524907" y="5077839"/>
                  <a:ext cx="385041" cy="338554"/>
                  <a:chOff x="9699121" y="2834198"/>
                  <a:chExt cx="486050" cy="427368"/>
                </a:xfrm>
              </p:grpSpPr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9C4E41CB-DA86-4564-BFFB-8F55A00E88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733744" y="285209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8" name="TextBox 247">
                        <a:extLst>
                          <a:ext uri="{FF2B5EF4-FFF2-40B4-BE49-F238E27FC236}">
                            <a16:creationId xmlns:a16="http://schemas.microsoft.com/office/drawing/2014/main" id="{69E58B52-3BC7-442B-9FEF-133B837195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99121" y="2834198"/>
                        <a:ext cx="486050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m:oMathPara>
                        </a14:m>
                        <a:endParaRPr lang="en-US" sz="1600" b="1" dirty="0"/>
                      </a:p>
                    </p:txBody>
                  </p:sp>
                </mc:Choice>
                <mc:Fallback xmlns="">
                  <p:sp>
                    <p:nvSpPr>
                      <p:cNvPr id="248" name="TextBox 247">
                        <a:extLst>
                          <a:ext uri="{FF2B5EF4-FFF2-40B4-BE49-F238E27FC236}">
                            <a16:creationId xmlns:a16="http://schemas.microsoft.com/office/drawing/2014/main" id="{69E58B52-3BC7-442B-9FEF-133B837195A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99121" y="2834198"/>
                        <a:ext cx="486050" cy="427368"/>
                      </a:xfrm>
                      <a:prstGeom prst="rect">
                        <a:avLst/>
                      </a:prstGeom>
                      <a:blipFill>
                        <a:blip r:embed="rId2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319AC30C-59F2-49CA-B648-7EA839C89F3E}"/>
                    </a:ext>
                  </a:extLst>
                </p:cNvPr>
                <p:cNvGrpSpPr/>
                <p:nvPr/>
              </p:nvGrpSpPr>
              <p:grpSpPr>
                <a:xfrm>
                  <a:off x="6325483" y="3747869"/>
                  <a:ext cx="361366" cy="338554"/>
                  <a:chOff x="9599067" y="1053657"/>
                  <a:chExt cx="456164" cy="427368"/>
                </a:xfrm>
              </p:grpSpPr>
              <p:sp>
                <p:nvSpPr>
                  <p:cNvPr id="245" name="Oval 244">
                    <a:extLst>
                      <a:ext uri="{FF2B5EF4-FFF2-40B4-BE49-F238E27FC236}">
                        <a16:creationId xmlns:a16="http://schemas.microsoft.com/office/drawing/2014/main" id="{0A9D80C1-8996-46AF-96CD-C750A7958C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599067" y="105365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6" name="TextBox 245">
                        <a:extLst>
                          <a:ext uri="{FF2B5EF4-FFF2-40B4-BE49-F238E27FC236}">
                            <a16:creationId xmlns:a16="http://schemas.microsoft.com/office/drawing/2014/main" id="{E2EF94F2-B473-4A9F-ADD5-2B211F64FF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09650" y="1053658"/>
                        <a:ext cx="445581" cy="4273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246" name="TextBox 245">
                        <a:extLst>
                          <a:ext uri="{FF2B5EF4-FFF2-40B4-BE49-F238E27FC236}">
                            <a16:creationId xmlns:a16="http://schemas.microsoft.com/office/drawing/2014/main" id="{E2EF94F2-B473-4A9F-ADD5-2B211F64FFD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09650" y="1053658"/>
                        <a:ext cx="445581" cy="427367"/>
                      </a:xfrm>
                      <a:prstGeom prst="rect">
                        <a:avLst/>
                      </a:prstGeom>
                      <a:blipFill>
                        <a:blip r:embed="rId2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922CDB36-06E9-422C-9576-EB867B674E21}"/>
                    </a:ext>
                  </a:extLst>
                </p:cNvPr>
                <p:cNvGrpSpPr/>
                <p:nvPr/>
              </p:nvGrpSpPr>
              <p:grpSpPr>
                <a:xfrm>
                  <a:off x="5797116" y="4309612"/>
                  <a:ext cx="316961" cy="338554"/>
                  <a:chOff x="8818978" y="2482806"/>
                  <a:chExt cx="400111" cy="427368"/>
                </a:xfrm>
              </p:grpSpPr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A6A2EC0A-7A62-4E23-B022-2331449D0B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18978" y="2482806"/>
                    <a:ext cx="400111" cy="40011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4" name="TextBox 243">
                        <a:extLst>
                          <a:ext uri="{FF2B5EF4-FFF2-40B4-BE49-F238E27FC236}">
                            <a16:creationId xmlns:a16="http://schemas.microsoft.com/office/drawing/2014/main" id="{38C433AF-F2C2-4342-AAF6-04CD1CCF06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244" name="TextBox 243">
                        <a:extLst>
                          <a:ext uri="{FF2B5EF4-FFF2-40B4-BE49-F238E27FC236}">
                            <a16:creationId xmlns:a16="http://schemas.microsoft.com/office/drawing/2014/main" id="{38C433AF-F2C2-4342-AAF6-04CD1CCF060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E54C6A5-4B08-4F81-9075-8607A1869DBE}"/>
                    </a:ext>
                  </a:extLst>
                </p:cNvPr>
                <p:cNvGrpSpPr/>
                <p:nvPr/>
              </p:nvGrpSpPr>
              <p:grpSpPr>
                <a:xfrm>
                  <a:off x="6064629" y="5077839"/>
                  <a:ext cx="385041" cy="338554"/>
                  <a:chOff x="9747188" y="3354258"/>
                  <a:chExt cx="486050" cy="427368"/>
                </a:xfrm>
              </p:grpSpPr>
              <p:sp>
                <p:nvSpPr>
                  <p:cNvPr id="241" name="Oval 240">
                    <a:extLst>
                      <a:ext uri="{FF2B5EF4-FFF2-40B4-BE49-F238E27FC236}">
                        <a16:creationId xmlns:a16="http://schemas.microsoft.com/office/drawing/2014/main" id="{14856577-F760-49A8-9A42-05AA6D4C34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781811" y="337215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2" name="TextBox 241">
                        <a:extLst>
                          <a:ext uri="{FF2B5EF4-FFF2-40B4-BE49-F238E27FC236}">
                            <a16:creationId xmlns:a16="http://schemas.microsoft.com/office/drawing/2014/main" id="{BB0E832E-434B-41B5-833D-D071F283978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47188" y="3354258"/>
                        <a:ext cx="486050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m:oMathPara>
                        </a14:m>
                        <a:endParaRPr lang="en-US" sz="1600" b="1" dirty="0"/>
                      </a:p>
                    </p:txBody>
                  </p:sp>
                </mc:Choice>
                <mc:Fallback xmlns="">
                  <p:sp>
                    <p:nvSpPr>
                      <p:cNvPr id="242" name="TextBox 241">
                        <a:extLst>
                          <a:ext uri="{FF2B5EF4-FFF2-40B4-BE49-F238E27FC236}">
                            <a16:creationId xmlns:a16="http://schemas.microsoft.com/office/drawing/2014/main" id="{BB0E832E-434B-41B5-833D-D071F283978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47188" y="3354258"/>
                        <a:ext cx="486050" cy="427368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BFC5650F-95F8-4BEA-858D-AD0BB214D3BE}"/>
                    </a:ext>
                  </a:extLst>
                </p:cNvPr>
                <p:cNvGrpSpPr/>
                <p:nvPr/>
              </p:nvGrpSpPr>
              <p:grpSpPr>
                <a:xfrm>
                  <a:off x="6886506" y="4309613"/>
                  <a:ext cx="316961" cy="338554"/>
                  <a:chOff x="8818978" y="2482806"/>
                  <a:chExt cx="400111" cy="427368"/>
                </a:xfrm>
              </p:grpSpPr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72BA6CD6-A937-496B-98DF-E87DF4D1E8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18978" y="2482806"/>
                    <a:ext cx="400111" cy="40011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0" name="TextBox 239">
                        <a:extLst>
                          <a:ext uri="{FF2B5EF4-FFF2-40B4-BE49-F238E27FC236}">
                            <a16:creationId xmlns:a16="http://schemas.microsoft.com/office/drawing/2014/main" id="{97FAE618-CF80-4BD5-A6AA-EA2198BE84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240" name="TextBox 239">
                        <a:extLst>
                          <a:ext uri="{FF2B5EF4-FFF2-40B4-BE49-F238E27FC236}">
                            <a16:creationId xmlns:a16="http://schemas.microsoft.com/office/drawing/2014/main" id="{97FAE618-CF80-4BD5-A6AA-EA2198BE849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23" name="Straight Arrow Connector 222">
                  <a:extLst>
                    <a:ext uri="{FF2B5EF4-FFF2-40B4-BE49-F238E27FC236}">
                      <a16:creationId xmlns:a16="http://schemas.microsoft.com/office/drawing/2014/main" id="{D54BE941-3053-438B-89F7-461A86212479}"/>
                    </a:ext>
                  </a:extLst>
                </p:cNvPr>
                <p:cNvCxnSpPr>
                  <a:cxnSpLocks/>
                  <a:stCxn id="244" idx="2"/>
                </p:cNvCxnSpPr>
                <p:nvPr/>
              </p:nvCxnSpPr>
              <p:spPr>
                <a:xfrm>
                  <a:off x="5952802" y="4648166"/>
                  <a:ext cx="3511" cy="906116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>
                  <a:extLst>
                    <a:ext uri="{FF2B5EF4-FFF2-40B4-BE49-F238E27FC236}">
                      <a16:creationId xmlns:a16="http://schemas.microsoft.com/office/drawing/2014/main" id="{411DA2BF-F95B-442C-A2E4-2FF4156795FC}"/>
                    </a:ext>
                  </a:extLst>
                </p:cNvPr>
                <p:cNvCxnSpPr>
                  <a:cxnSpLocks/>
                  <a:stCxn id="240" idx="2"/>
                </p:cNvCxnSpPr>
                <p:nvPr/>
              </p:nvCxnSpPr>
              <p:spPr>
                <a:xfrm>
                  <a:off x="7042192" y="4648167"/>
                  <a:ext cx="20906" cy="879681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Arrow Connector 224">
                  <a:extLst>
                    <a:ext uri="{FF2B5EF4-FFF2-40B4-BE49-F238E27FC236}">
                      <a16:creationId xmlns:a16="http://schemas.microsoft.com/office/drawing/2014/main" id="{1D26E291-A8A3-4012-9C7F-10F1D8AA6C16}"/>
                    </a:ext>
                  </a:extLst>
                </p:cNvPr>
                <p:cNvCxnSpPr>
                  <a:cxnSpLocks/>
                  <a:endCxn id="242" idx="0"/>
                </p:cNvCxnSpPr>
                <p:nvPr/>
              </p:nvCxnSpPr>
              <p:spPr>
                <a:xfrm>
                  <a:off x="6066655" y="4565207"/>
                  <a:ext cx="190495" cy="512632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CF46E087-404B-43C2-B8BE-D64BA23F754F}"/>
                    </a:ext>
                  </a:extLst>
                </p:cNvPr>
                <p:cNvCxnSpPr>
                  <a:cxnSpLocks/>
                  <a:endCxn id="248" idx="0"/>
                </p:cNvCxnSpPr>
                <p:nvPr/>
              </p:nvCxnSpPr>
              <p:spPr>
                <a:xfrm flipH="1">
                  <a:off x="6717428" y="4565207"/>
                  <a:ext cx="169078" cy="512633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B2F2FCEC-FB4C-4451-BA53-070E26417700}"/>
                    </a:ext>
                  </a:extLst>
                </p:cNvPr>
                <p:cNvCxnSpPr>
                  <a:cxnSpLocks/>
                  <a:endCxn id="244" idx="0"/>
                </p:cNvCxnSpPr>
                <p:nvPr/>
              </p:nvCxnSpPr>
              <p:spPr>
                <a:xfrm flipH="1">
                  <a:off x="5952802" y="3994999"/>
                  <a:ext cx="429076" cy="314613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115811B0-D4A5-4042-B536-A9DC9537B6B4}"/>
                    </a:ext>
                  </a:extLst>
                </p:cNvPr>
                <p:cNvCxnSpPr>
                  <a:cxnSpLocks/>
                  <a:endCxn id="240" idx="0"/>
                </p:cNvCxnSpPr>
                <p:nvPr/>
              </p:nvCxnSpPr>
              <p:spPr>
                <a:xfrm>
                  <a:off x="6577266" y="4021142"/>
                  <a:ext cx="464926" cy="288471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2D976570-BE45-4F84-A2D2-9B4DD7A318A0}"/>
                    </a:ext>
                  </a:extLst>
                </p:cNvPr>
                <p:cNvCxnSpPr>
                  <a:cxnSpLocks/>
                  <a:stCxn id="242" idx="2"/>
                  <a:endCxn id="217" idx="0"/>
                </p:cNvCxnSpPr>
                <p:nvPr/>
              </p:nvCxnSpPr>
              <p:spPr>
                <a:xfrm>
                  <a:off x="6257150" y="5416393"/>
                  <a:ext cx="48048" cy="11974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F5B21CE8-D31E-4561-91F6-BA8B85ADFC36}"/>
                    </a:ext>
                  </a:extLst>
                </p:cNvPr>
                <p:cNvCxnSpPr>
                  <a:cxnSpLocks/>
                  <a:stCxn id="248" idx="2"/>
                  <a:endCxn id="233" idx="0"/>
                </p:cNvCxnSpPr>
                <p:nvPr/>
              </p:nvCxnSpPr>
              <p:spPr>
                <a:xfrm flipH="1">
                  <a:off x="6695061" y="5416393"/>
                  <a:ext cx="22367" cy="10556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EC641851-D7A7-4D6A-9B15-74C51170866B}"/>
                    </a:ext>
                  </a:extLst>
                </p:cNvPr>
                <p:cNvGrpSpPr/>
                <p:nvPr/>
              </p:nvGrpSpPr>
              <p:grpSpPr>
                <a:xfrm>
                  <a:off x="6834495" y="5521960"/>
                  <a:ext cx="439096" cy="338554"/>
                  <a:chOff x="9733744" y="4017634"/>
                  <a:chExt cx="554286" cy="42736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7" name="TextBox 236">
                        <a:extLst>
                          <a:ext uri="{FF2B5EF4-FFF2-40B4-BE49-F238E27FC236}">
                            <a16:creationId xmlns:a16="http://schemas.microsoft.com/office/drawing/2014/main" id="{66208A33-0DF9-4CF5-B6C4-F5CBBCEDE4A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400" b="1" dirty="0">
                          <a:solidFill>
                            <a:prstClr val="white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7" name="TextBox 236">
                        <a:extLst>
                          <a:ext uri="{FF2B5EF4-FFF2-40B4-BE49-F238E27FC236}">
                            <a16:creationId xmlns:a16="http://schemas.microsoft.com/office/drawing/2014/main" id="{66208A33-0DF9-4CF5-B6C4-F5CBBCEDE4A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blipFill>
                        <a:blip r:embed="rId31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0F01921A-8886-4AB6-81D9-CC74654ED5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1607" y="4035534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08D5F4EB-8B85-48F1-BC16-9D9F600DEB6C}"/>
                    </a:ext>
                  </a:extLst>
                </p:cNvPr>
                <p:cNvGrpSpPr/>
                <p:nvPr/>
              </p:nvGrpSpPr>
              <p:grpSpPr>
                <a:xfrm>
                  <a:off x="5743233" y="5521960"/>
                  <a:ext cx="439096" cy="338554"/>
                  <a:chOff x="9733744" y="4017634"/>
                  <a:chExt cx="554286" cy="42736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5" name="TextBox 234">
                        <a:extLst>
                          <a:ext uri="{FF2B5EF4-FFF2-40B4-BE49-F238E27FC236}">
                            <a16:creationId xmlns:a16="http://schemas.microsoft.com/office/drawing/2014/main" id="{5C134E1C-9947-456B-8B95-EFD9FC14819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400" b="1" dirty="0">
                          <a:solidFill>
                            <a:prstClr val="white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5" name="TextBox 234">
                        <a:extLst>
                          <a:ext uri="{FF2B5EF4-FFF2-40B4-BE49-F238E27FC236}">
                            <a16:creationId xmlns:a16="http://schemas.microsoft.com/office/drawing/2014/main" id="{5C134E1C-9947-456B-8B95-EFD9FC14819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blipFill>
                        <a:blip r:embed="rId32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36" name="Oval 235">
                    <a:extLst>
                      <a:ext uri="{FF2B5EF4-FFF2-40B4-BE49-F238E27FC236}">
                        <a16:creationId xmlns:a16="http://schemas.microsoft.com/office/drawing/2014/main" id="{5A27F627-C3AB-48FF-BB6A-CCCC8923D3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1607" y="4035534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3" name="TextBox 232">
                      <a:extLst>
                        <a:ext uri="{FF2B5EF4-FFF2-40B4-BE49-F238E27FC236}">
                          <a16:creationId xmlns:a16="http://schemas.microsoft.com/office/drawing/2014/main" id="{FC3A7ADC-0497-4281-8EC4-B4E6965707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75513" y="5521960"/>
                      <a:ext cx="439096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233" name="TextBox 232">
                      <a:extLst>
                        <a:ext uri="{FF2B5EF4-FFF2-40B4-BE49-F238E27FC236}">
                          <a16:creationId xmlns:a16="http://schemas.microsoft.com/office/drawing/2014/main" id="{FC3A7ADC-0497-4281-8EC4-B4E6965707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5513" y="5521960"/>
                      <a:ext cx="439096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22272CE0-326E-4F40-90A1-35154DCBEC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29273" y="5536140"/>
                  <a:ext cx="316961" cy="31696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93EC635-96D9-4319-876B-F65F95D5EE1F}"/>
                  </a:ext>
                </a:extLst>
              </p:cNvPr>
              <p:cNvGrpSpPr/>
              <p:nvPr/>
            </p:nvGrpSpPr>
            <p:grpSpPr>
              <a:xfrm>
                <a:off x="6848136" y="3734897"/>
                <a:ext cx="1505457" cy="2112645"/>
                <a:chOff x="7259447" y="3747869"/>
                <a:chExt cx="1505457" cy="2112645"/>
              </a:xfrm>
            </p:grpSpPr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9A7B0DD7-68D3-49E9-9B03-0682C3455CDC}"/>
                    </a:ext>
                  </a:extLst>
                </p:cNvPr>
                <p:cNvGrpSpPr/>
                <p:nvPr/>
              </p:nvGrpSpPr>
              <p:grpSpPr>
                <a:xfrm>
                  <a:off x="8028071" y="5077839"/>
                  <a:ext cx="385041" cy="338554"/>
                  <a:chOff x="9699121" y="2834198"/>
                  <a:chExt cx="486050" cy="427368"/>
                </a:xfrm>
              </p:grpSpPr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F3B54C57-EEC8-425E-B53A-40BDD2BD3C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733744" y="285209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5" name="TextBox 214">
                        <a:extLst>
                          <a:ext uri="{FF2B5EF4-FFF2-40B4-BE49-F238E27FC236}">
                            <a16:creationId xmlns:a16="http://schemas.microsoft.com/office/drawing/2014/main" id="{BC1ED008-B590-44D1-9126-6879F7A5D5A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99121" y="2834198"/>
                        <a:ext cx="486050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m:oMathPara>
                        </a14:m>
                        <a:endParaRPr lang="en-US" sz="1600" b="1" dirty="0"/>
                      </a:p>
                    </p:txBody>
                  </p:sp>
                </mc:Choice>
                <mc:Fallback xmlns="">
                  <p:sp>
                    <p:nvSpPr>
                      <p:cNvPr id="215" name="TextBox 214">
                        <a:extLst>
                          <a:ext uri="{FF2B5EF4-FFF2-40B4-BE49-F238E27FC236}">
                            <a16:creationId xmlns:a16="http://schemas.microsoft.com/office/drawing/2014/main" id="{BC1ED008-B590-44D1-9126-6879F7A5D5A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99121" y="2834198"/>
                        <a:ext cx="486050" cy="42736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9855A3BA-C759-4B2E-A5A2-1D9A7CCAADB7}"/>
                    </a:ext>
                  </a:extLst>
                </p:cNvPr>
                <p:cNvGrpSpPr/>
                <p:nvPr/>
              </p:nvGrpSpPr>
              <p:grpSpPr>
                <a:xfrm>
                  <a:off x="7828647" y="3747869"/>
                  <a:ext cx="361366" cy="338554"/>
                  <a:chOff x="9599067" y="1053657"/>
                  <a:chExt cx="456164" cy="427368"/>
                </a:xfrm>
              </p:grpSpPr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61ABC2FF-3A91-4E34-AB8B-7887219BAD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599067" y="105365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3" name="TextBox 212">
                        <a:extLst>
                          <a:ext uri="{FF2B5EF4-FFF2-40B4-BE49-F238E27FC236}">
                            <a16:creationId xmlns:a16="http://schemas.microsoft.com/office/drawing/2014/main" id="{502DCC4F-E6F9-4665-8A1C-BE990ABB37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09650" y="1053658"/>
                        <a:ext cx="445581" cy="4273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213" name="TextBox 212">
                        <a:extLst>
                          <a:ext uri="{FF2B5EF4-FFF2-40B4-BE49-F238E27FC236}">
                            <a16:creationId xmlns:a16="http://schemas.microsoft.com/office/drawing/2014/main" id="{502DCC4F-E6F9-4665-8A1C-BE990ABB372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09650" y="1053658"/>
                        <a:ext cx="445581" cy="427367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3FD2FC68-2C8E-4E61-B8C3-49214D0AAE2D}"/>
                    </a:ext>
                  </a:extLst>
                </p:cNvPr>
                <p:cNvGrpSpPr/>
                <p:nvPr/>
              </p:nvGrpSpPr>
              <p:grpSpPr>
                <a:xfrm>
                  <a:off x="7300280" y="4309612"/>
                  <a:ext cx="316961" cy="338554"/>
                  <a:chOff x="8818978" y="2482806"/>
                  <a:chExt cx="400111" cy="427368"/>
                </a:xfrm>
              </p:grpSpPr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FD5D3B32-E51F-4142-9B9C-05237A9C3D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18978" y="2482806"/>
                    <a:ext cx="400111" cy="40011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1" name="TextBox 210">
                        <a:extLst>
                          <a:ext uri="{FF2B5EF4-FFF2-40B4-BE49-F238E27FC236}">
                            <a16:creationId xmlns:a16="http://schemas.microsoft.com/office/drawing/2014/main" id="{778A696B-CD53-4B7A-8DF0-FB5BC31561B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211" name="TextBox 210">
                        <a:extLst>
                          <a:ext uri="{FF2B5EF4-FFF2-40B4-BE49-F238E27FC236}">
                            <a16:creationId xmlns:a16="http://schemas.microsoft.com/office/drawing/2014/main" id="{778A696B-CD53-4B7A-8DF0-FB5BC31561B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blipFill>
                        <a:blip r:embed="rId3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80561D99-1FB7-48D6-9F97-39939499496B}"/>
                    </a:ext>
                  </a:extLst>
                </p:cNvPr>
                <p:cNvGrpSpPr/>
                <p:nvPr/>
              </p:nvGrpSpPr>
              <p:grpSpPr>
                <a:xfrm>
                  <a:off x="7567793" y="5077839"/>
                  <a:ext cx="385041" cy="338554"/>
                  <a:chOff x="9747188" y="3354258"/>
                  <a:chExt cx="486050" cy="427368"/>
                </a:xfrm>
              </p:grpSpPr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7A61B92A-614E-4A00-98EB-707302CE57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781811" y="337215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9" name="TextBox 208">
                        <a:extLst>
                          <a:ext uri="{FF2B5EF4-FFF2-40B4-BE49-F238E27FC236}">
                            <a16:creationId xmlns:a16="http://schemas.microsoft.com/office/drawing/2014/main" id="{80DDB068-4EF1-4F3A-885C-636E7D38E7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47188" y="3354258"/>
                        <a:ext cx="486050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m:oMathPara>
                        </a14:m>
                        <a:endParaRPr lang="en-US" sz="1600" b="1" dirty="0"/>
                      </a:p>
                    </p:txBody>
                  </p:sp>
                </mc:Choice>
                <mc:Fallback xmlns="">
                  <p:sp>
                    <p:nvSpPr>
                      <p:cNvPr id="209" name="TextBox 208">
                        <a:extLst>
                          <a:ext uri="{FF2B5EF4-FFF2-40B4-BE49-F238E27FC236}">
                            <a16:creationId xmlns:a16="http://schemas.microsoft.com/office/drawing/2014/main" id="{80DDB068-4EF1-4F3A-885C-636E7D38E73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47188" y="3354258"/>
                        <a:ext cx="486050" cy="427368"/>
                      </a:xfrm>
                      <a:prstGeom prst="rect">
                        <a:avLst/>
                      </a:prstGeom>
                      <a:blipFill>
                        <a:blip r:embed="rId3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6F3AD75-4B6C-4F1B-BB9B-F25C76B81401}"/>
                    </a:ext>
                  </a:extLst>
                </p:cNvPr>
                <p:cNvGrpSpPr/>
                <p:nvPr/>
              </p:nvGrpSpPr>
              <p:grpSpPr>
                <a:xfrm>
                  <a:off x="8389670" y="4309613"/>
                  <a:ext cx="316961" cy="338554"/>
                  <a:chOff x="8818978" y="2482806"/>
                  <a:chExt cx="400111" cy="427368"/>
                </a:xfrm>
              </p:grpSpPr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9B956230-10CE-471B-BF31-DD7A49F990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18978" y="2482806"/>
                    <a:ext cx="400111" cy="40011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7" name="TextBox 206">
                        <a:extLst>
                          <a:ext uri="{FF2B5EF4-FFF2-40B4-BE49-F238E27FC236}">
                            <a16:creationId xmlns:a16="http://schemas.microsoft.com/office/drawing/2014/main" id="{5130BF23-93A3-426D-B5C0-4B584C028A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207" name="TextBox 206">
                        <a:extLst>
                          <a:ext uri="{FF2B5EF4-FFF2-40B4-BE49-F238E27FC236}">
                            <a16:creationId xmlns:a16="http://schemas.microsoft.com/office/drawing/2014/main" id="{5130BF23-93A3-426D-B5C0-4B584C028A0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88" name="Straight Arrow Connector 187">
                  <a:extLst>
                    <a:ext uri="{FF2B5EF4-FFF2-40B4-BE49-F238E27FC236}">
                      <a16:creationId xmlns:a16="http://schemas.microsoft.com/office/drawing/2014/main" id="{C7F4B733-B135-40AE-910B-BF37257C0866}"/>
                    </a:ext>
                  </a:extLst>
                </p:cNvPr>
                <p:cNvCxnSpPr>
                  <a:cxnSpLocks/>
                  <a:stCxn id="211" idx="2"/>
                </p:cNvCxnSpPr>
                <p:nvPr/>
              </p:nvCxnSpPr>
              <p:spPr>
                <a:xfrm>
                  <a:off x="7455966" y="4648166"/>
                  <a:ext cx="3511" cy="906116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>
                  <a:extLst>
                    <a:ext uri="{FF2B5EF4-FFF2-40B4-BE49-F238E27FC236}">
                      <a16:creationId xmlns:a16="http://schemas.microsoft.com/office/drawing/2014/main" id="{8D8442BF-DEF8-4C81-BC01-EEC6AB7BAFDD}"/>
                    </a:ext>
                  </a:extLst>
                </p:cNvPr>
                <p:cNvCxnSpPr>
                  <a:cxnSpLocks/>
                  <a:stCxn id="207" idx="2"/>
                </p:cNvCxnSpPr>
                <p:nvPr/>
              </p:nvCxnSpPr>
              <p:spPr>
                <a:xfrm>
                  <a:off x="8545356" y="4648167"/>
                  <a:ext cx="20906" cy="879681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>
                  <a:extLst>
                    <a:ext uri="{FF2B5EF4-FFF2-40B4-BE49-F238E27FC236}">
                      <a16:creationId xmlns:a16="http://schemas.microsoft.com/office/drawing/2014/main" id="{F48C58BB-458F-41C4-80B8-BB71989AF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70164" y="4585093"/>
                  <a:ext cx="190495" cy="512633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Arrow Connector 190">
                  <a:extLst>
                    <a:ext uri="{FF2B5EF4-FFF2-40B4-BE49-F238E27FC236}">
                      <a16:creationId xmlns:a16="http://schemas.microsoft.com/office/drawing/2014/main" id="{54632814-472A-4EEC-9E41-20540EC0DD9B}"/>
                    </a:ext>
                  </a:extLst>
                </p:cNvPr>
                <p:cNvCxnSpPr>
                  <a:cxnSpLocks/>
                  <a:endCxn id="215" idx="0"/>
                </p:cNvCxnSpPr>
                <p:nvPr/>
              </p:nvCxnSpPr>
              <p:spPr>
                <a:xfrm flipH="1">
                  <a:off x="8220592" y="4565206"/>
                  <a:ext cx="169078" cy="512633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9AD5D145-0282-4EEF-B768-369959CA1EBC}"/>
                    </a:ext>
                  </a:extLst>
                </p:cNvPr>
                <p:cNvCxnSpPr>
                  <a:cxnSpLocks/>
                  <a:endCxn id="211" idx="0"/>
                </p:cNvCxnSpPr>
                <p:nvPr/>
              </p:nvCxnSpPr>
              <p:spPr>
                <a:xfrm flipH="1">
                  <a:off x="7455966" y="3994999"/>
                  <a:ext cx="429076" cy="314613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BECFB2A6-810F-4E8D-880E-0AE2738F15AB}"/>
                    </a:ext>
                  </a:extLst>
                </p:cNvPr>
                <p:cNvCxnSpPr>
                  <a:cxnSpLocks/>
                  <a:endCxn id="207" idx="0"/>
                </p:cNvCxnSpPr>
                <p:nvPr/>
              </p:nvCxnSpPr>
              <p:spPr>
                <a:xfrm>
                  <a:off x="8080430" y="4021142"/>
                  <a:ext cx="464926" cy="288471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A44C18D4-EFEA-4AE6-8690-9D354D0C0EC6}"/>
                    </a:ext>
                  </a:extLst>
                </p:cNvPr>
                <p:cNvCxnSpPr>
                  <a:cxnSpLocks/>
                  <a:stCxn id="209" idx="2"/>
                  <a:endCxn id="201" idx="0"/>
                </p:cNvCxnSpPr>
                <p:nvPr/>
              </p:nvCxnSpPr>
              <p:spPr>
                <a:xfrm>
                  <a:off x="7760314" y="5416393"/>
                  <a:ext cx="63579" cy="11974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D22A11B8-8A19-40DD-B5E7-44928F99F926}"/>
                    </a:ext>
                  </a:extLst>
                </p:cNvPr>
                <p:cNvCxnSpPr>
                  <a:cxnSpLocks/>
                  <a:stCxn id="215" idx="2"/>
                  <a:endCxn id="198" idx="0"/>
                </p:cNvCxnSpPr>
                <p:nvPr/>
              </p:nvCxnSpPr>
              <p:spPr>
                <a:xfrm flipH="1">
                  <a:off x="8187175" y="5416393"/>
                  <a:ext cx="33417" cy="10556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2DAF4DB6-8904-4827-83A0-B4DA345CAFE2}"/>
                    </a:ext>
                  </a:extLst>
                </p:cNvPr>
                <p:cNvGrpSpPr/>
                <p:nvPr/>
              </p:nvGrpSpPr>
              <p:grpSpPr>
                <a:xfrm>
                  <a:off x="8325808" y="5521960"/>
                  <a:ext cx="439096" cy="338554"/>
                  <a:chOff x="9733744" y="4017634"/>
                  <a:chExt cx="554286" cy="42736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4" name="TextBox 203">
                        <a:extLst>
                          <a:ext uri="{FF2B5EF4-FFF2-40B4-BE49-F238E27FC236}">
                            <a16:creationId xmlns:a16="http://schemas.microsoft.com/office/drawing/2014/main" id="{0F3E3BDA-7297-4BC6-8491-35EEA75A77C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400" b="1" dirty="0">
                          <a:solidFill>
                            <a:prstClr val="white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4" name="TextBox 203">
                        <a:extLst>
                          <a:ext uri="{FF2B5EF4-FFF2-40B4-BE49-F238E27FC236}">
                            <a16:creationId xmlns:a16="http://schemas.microsoft.com/office/drawing/2014/main" id="{0F3E3BDA-7297-4BC6-8491-35EEA75A77C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44FF5EA7-9D42-410F-AB35-5480EE44BE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1607" y="4035534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59CF034C-6690-4BBB-A722-B4E50F119424}"/>
                    </a:ext>
                  </a:extLst>
                </p:cNvPr>
                <p:cNvGrpSpPr/>
                <p:nvPr/>
              </p:nvGrpSpPr>
              <p:grpSpPr>
                <a:xfrm>
                  <a:off x="7259447" y="5521960"/>
                  <a:ext cx="439096" cy="338554"/>
                  <a:chOff x="9733744" y="4017634"/>
                  <a:chExt cx="554286" cy="42736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2" name="TextBox 201">
                        <a:extLst>
                          <a:ext uri="{FF2B5EF4-FFF2-40B4-BE49-F238E27FC236}">
                            <a16:creationId xmlns:a16="http://schemas.microsoft.com/office/drawing/2014/main" id="{C824BA30-B3CB-4420-B4BB-697063B497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400" b="1" dirty="0">
                          <a:solidFill>
                            <a:prstClr val="white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2" name="TextBox 201">
                        <a:extLst>
                          <a:ext uri="{FF2B5EF4-FFF2-40B4-BE49-F238E27FC236}">
                            <a16:creationId xmlns:a16="http://schemas.microsoft.com/office/drawing/2014/main" id="{C824BA30-B3CB-4420-B4BB-697063B497A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blipFill>
                        <a:blip r:embed="rId39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5E08ECFF-8934-4F24-940C-F51915A8E0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1607" y="4035534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8" name="TextBox 197">
                      <a:extLst>
                        <a:ext uri="{FF2B5EF4-FFF2-40B4-BE49-F238E27FC236}">
                          <a16:creationId xmlns:a16="http://schemas.microsoft.com/office/drawing/2014/main" id="{4B0E11D8-702E-4B21-83C1-2814DFF772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67627" y="5521960"/>
                      <a:ext cx="439096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98" name="TextBox 197">
                      <a:extLst>
                        <a:ext uri="{FF2B5EF4-FFF2-40B4-BE49-F238E27FC236}">
                          <a16:creationId xmlns:a16="http://schemas.microsoft.com/office/drawing/2014/main" id="{4B0E11D8-702E-4B21-83C1-2814DFF772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7627" y="5521960"/>
                      <a:ext cx="439096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7AE442CB-D1EE-4086-9187-A5610493D2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21387" y="5536140"/>
                  <a:ext cx="316961" cy="31696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0" name="TextBox 199">
                      <a:extLst>
                        <a:ext uri="{FF2B5EF4-FFF2-40B4-BE49-F238E27FC236}">
                          <a16:creationId xmlns:a16="http://schemas.microsoft.com/office/drawing/2014/main" id="{6A1E7372-62C5-4C76-A7B7-A96387EB09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11652" y="5521960"/>
                      <a:ext cx="439096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200" name="TextBox 199">
                      <a:extLst>
                        <a:ext uri="{FF2B5EF4-FFF2-40B4-BE49-F238E27FC236}">
                          <a16:creationId xmlns:a16="http://schemas.microsoft.com/office/drawing/2014/main" id="{6A1E7372-62C5-4C76-A7B7-A96387EB095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11652" y="5521960"/>
                      <a:ext cx="439096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F7460EC1-0DA8-4293-882D-10520A519A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65412" y="5536140"/>
                  <a:ext cx="316961" cy="31696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EDA4563-F39E-4D90-8D8D-A6FB005C5F25}"/>
                </a:ext>
              </a:extLst>
            </p:cNvPr>
            <p:cNvGrpSpPr/>
            <p:nvPr/>
          </p:nvGrpSpPr>
          <p:grpSpPr>
            <a:xfrm>
              <a:off x="9353027" y="3241246"/>
              <a:ext cx="385041" cy="338554"/>
              <a:chOff x="9699118" y="2834190"/>
              <a:chExt cx="486050" cy="427368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A009FA9D-9601-4F17-A2AE-02AA7142EC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33744" y="285209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30F43988-C59C-410C-A513-8C6A30DDC1AD}"/>
                      </a:ext>
                    </a:extLst>
                  </p:cNvPr>
                  <p:cNvSpPr txBox="1"/>
                  <p:nvPr/>
                </p:nvSpPr>
                <p:spPr>
                  <a:xfrm>
                    <a:off x="9699118" y="2834190"/>
                    <a:ext cx="486050" cy="427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30F43988-C59C-410C-A513-8C6A30DDC1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99118" y="2834190"/>
                    <a:ext cx="486050" cy="427368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D409541-53DF-47F3-84CF-1DABAD7BE026}"/>
                </a:ext>
              </a:extLst>
            </p:cNvPr>
            <p:cNvGrpSpPr/>
            <p:nvPr/>
          </p:nvGrpSpPr>
          <p:grpSpPr>
            <a:xfrm>
              <a:off x="7094711" y="3266605"/>
              <a:ext cx="385041" cy="338554"/>
              <a:chOff x="9747188" y="3354258"/>
              <a:chExt cx="486050" cy="427368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F80C2C33-88D9-41C9-8221-251629C45B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81811" y="33721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8B74D1F1-8D65-46CD-AF2D-EEFC5C482D6D}"/>
                      </a:ext>
                    </a:extLst>
                  </p:cNvPr>
                  <p:cNvSpPr txBox="1"/>
                  <p:nvPr/>
                </p:nvSpPr>
                <p:spPr>
                  <a:xfrm>
                    <a:off x="9747188" y="3354258"/>
                    <a:ext cx="486050" cy="427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8B74D1F1-8D65-46CD-AF2D-EEFC5C482D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7188" y="3354258"/>
                    <a:ext cx="486050" cy="427368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CFA5B69-3768-423B-9073-22D0F1CBE3C6}"/>
                </a:ext>
              </a:extLst>
            </p:cNvPr>
            <p:cNvCxnSpPr>
              <a:cxnSpLocks/>
              <a:endCxn id="246" idx="0"/>
            </p:cNvCxnSpPr>
            <p:nvPr/>
          </p:nvCxnSpPr>
          <p:spPr>
            <a:xfrm flipH="1">
              <a:off x="6099047" y="2757218"/>
              <a:ext cx="723328" cy="97768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61BE838-B49F-4EA3-9E65-91C0C39415A4}"/>
                </a:ext>
              </a:extLst>
            </p:cNvPr>
            <p:cNvCxnSpPr>
              <a:cxnSpLocks/>
              <a:stCxn id="178" idx="2"/>
            </p:cNvCxnSpPr>
            <p:nvPr/>
          </p:nvCxnSpPr>
          <p:spPr>
            <a:xfrm>
              <a:off x="7287232" y="3605159"/>
              <a:ext cx="148972" cy="147416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89819E3E-F031-4D71-9322-B7A0038B281C}"/>
                </a:ext>
              </a:extLst>
            </p:cNvPr>
            <p:cNvCxnSpPr>
              <a:cxnSpLocks/>
            </p:cNvCxnSpPr>
            <p:nvPr/>
          </p:nvCxnSpPr>
          <p:spPr>
            <a:xfrm>
              <a:off x="6933823" y="2827598"/>
              <a:ext cx="242577" cy="458152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D9A471B-DB12-47AE-9650-A35E23CB94A7}"/>
                </a:ext>
              </a:extLst>
            </p:cNvPr>
            <p:cNvCxnSpPr>
              <a:cxnSpLocks/>
              <a:stCxn id="179" idx="3"/>
              <a:endCxn id="174" idx="0"/>
            </p:cNvCxnSpPr>
            <p:nvPr/>
          </p:nvCxnSpPr>
          <p:spPr>
            <a:xfrm flipH="1">
              <a:off x="9349353" y="3525975"/>
              <a:ext cx="77522" cy="201510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0CFFF0E-253E-4373-8596-DE2FEE5705F7}"/>
                </a:ext>
              </a:extLst>
            </p:cNvPr>
            <p:cNvGrpSpPr/>
            <p:nvPr/>
          </p:nvGrpSpPr>
          <p:grpSpPr>
            <a:xfrm>
              <a:off x="8582228" y="3727484"/>
              <a:ext cx="3021671" cy="2112645"/>
              <a:chOff x="5331922" y="3734897"/>
              <a:chExt cx="3021671" cy="2112645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4FB0A81-E11D-4F4E-8647-4F3F12CF631E}"/>
                  </a:ext>
                </a:extLst>
              </p:cNvPr>
              <p:cNvGrpSpPr/>
              <p:nvPr/>
            </p:nvGrpSpPr>
            <p:grpSpPr>
              <a:xfrm>
                <a:off x="5331922" y="3734897"/>
                <a:ext cx="1530358" cy="2112645"/>
                <a:chOff x="5743233" y="3747869"/>
                <a:chExt cx="1530358" cy="211264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2143A8B5-6866-4F8D-BB18-88093E5138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92957" y="5521960"/>
                      <a:ext cx="439096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2143A8B5-6866-4F8D-BB18-88093E5138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2957" y="5521960"/>
                      <a:ext cx="439096" cy="338554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034E3E9D-D204-4AF6-AE25-EFE8D4B804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46717" y="5536140"/>
                  <a:ext cx="316961" cy="31696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9FF3415F-C499-47D3-AC98-D5A2FAE511A5}"/>
                    </a:ext>
                  </a:extLst>
                </p:cNvPr>
                <p:cNvGrpSpPr/>
                <p:nvPr/>
              </p:nvGrpSpPr>
              <p:grpSpPr>
                <a:xfrm>
                  <a:off x="6524907" y="5077839"/>
                  <a:ext cx="385041" cy="338554"/>
                  <a:chOff x="9699121" y="2834198"/>
                  <a:chExt cx="486050" cy="427368"/>
                </a:xfrm>
              </p:grpSpPr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618F3E48-B683-4BC5-86B6-C017D2C705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733744" y="285209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6" name="TextBox 175">
                        <a:extLst>
                          <a:ext uri="{FF2B5EF4-FFF2-40B4-BE49-F238E27FC236}">
                            <a16:creationId xmlns:a16="http://schemas.microsoft.com/office/drawing/2014/main" id="{2881128C-03DD-4042-94C7-5FD0AB905D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99121" y="2834198"/>
                        <a:ext cx="486050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m:oMathPara>
                        </a14:m>
                        <a:endParaRPr lang="en-US" sz="1600" b="1" dirty="0"/>
                      </a:p>
                    </p:txBody>
                  </p:sp>
                </mc:Choice>
                <mc:Fallback xmlns="">
                  <p:sp>
                    <p:nvSpPr>
                      <p:cNvPr id="176" name="TextBox 175">
                        <a:extLst>
                          <a:ext uri="{FF2B5EF4-FFF2-40B4-BE49-F238E27FC236}">
                            <a16:creationId xmlns:a16="http://schemas.microsoft.com/office/drawing/2014/main" id="{2881128C-03DD-4042-94C7-5FD0AB905D7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99121" y="2834198"/>
                        <a:ext cx="486050" cy="427368"/>
                      </a:xfrm>
                      <a:prstGeom prst="rect">
                        <a:avLst/>
                      </a:prstGeom>
                      <a:blipFill>
                        <a:blip r:embed="rId4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22FCCAB9-85D3-4617-A85E-10DF4073590E}"/>
                    </a:ext>
                  </a:extLst>
                </p:cNvPr>
                <p:cNvGrpSpPr/>
                <p:nvPr/>
              </p:nvGrpSpPr>
              <p:grpSpPr>
                <a:xfrm>
                  <a:off x="6325483" y="3747869"/>
                  <a:ext cx="361366" cy="338554"/>
                  <a:chOff x="9599067" y="1053657"/>
                  <a:chExt cx="456164" cy="427368"/>
                </a:xfrm>
              </p:grpSpPr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D6E99FF1-8F33-4D1F-BC11-0436BB9031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599067" y="105365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4" name="TextBox 173">
                        <a:extLst>
                          <a:ext uri="{FF2B5EF4-FFF2-40B4-BE49-F238E27FC236}">
                            <a16:creationId xmlns:a16="http://schemas.microsoft.com/office/drawing/2014/main" id="{81E356CA-F701-4E60-BAD5-E005510463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09650" y="1053658"/>
                        <a:ext cx="445581" cy="4273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74" name="TextBox 173">
                        <a:extLst>
                          <a:ext uri="{FF2B5EF4-FFF2-40B4-BE49-F238E27FC236}">
                            <a16:creationId xmlns:a16="http://schemas.microsoft.com/office/drawing/2014/main" id="{81E356CA-F701-4E60-BAD5-E005510463A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09650" y="1053658"/>
                        <a:ext cx="445581" cy="427367"/>
                      </a:xfrm>
                      <a:prstGeom prst="rect">
                        <a:avLst/>
                      </a:prstGeom>
                      <a:blipFill>
                        <a:blip r:embed="rId4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0E96ABC3-7D4D-4B1B-82E9-0FAE048C464F}"/>
                    </a:ext>
                  </a:extLst>
                </p:cNvPr>
                <p:cNvGrpSpPr/>
                <p:nvPr/>
              </p:nvGrpSpPr>
              <p:grpSpPr>
                <a:xfrm>
                  <a:off x="5797116" y="4309612"/>
                  <a:ext cx="316961" cy="338554"/>
                  <a:chOff x="8818978" y="2482806"/>
                  <a:chExt cx="400111" cy="427368"/>
                </a:xfrm>
              </p:grpSpPr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5968AB2E-A5BC-4514-8A6A-BA98404FC2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18978" y="2482806"/>
                    <a:ext cx="400111" cy="40011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2" name="TextBox 171">
                        <a:extLst>
                          <a:ext uri="{FF2B5EF4-FFF2-40B4-BE49-F238E27FC236}">
                            <a16:creationId xmlns:a16="http://schemas.microsoft.com/office/drawing/2014/main" id="{C3A80BEC-D868-42A7-B382-D6735B7099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72" name="TextBox 171">
                        <a:extLst>
                          <a:ext uri="{FF2B5EF4-FFF2-40B4-BE49-F238E27FC236}">
                            <a16:creationId xmlns:a16="http://schemas.microsoft.com/office/drawing/2014/main" id="{C3A80BEC-D868-42A7-B382-D6735B70991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blipFill>
                        <a:blip r:embed="rId4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F487FA84-9CE1-46DD-AEE5-5CD4F5A5A13E}"/>
                    </a:ext>
                  </a:extLst>
                </p:cNvPr>
                <p:cNvGrpSpPr/>
                <p:nvPr/>
              </p:nvGrpSpPr>
              <p:grpSpPr>
                <a:xfrm>
                  <a:off x="6064629" y="5077839"/>
                  <a:ext cx="385041" cy="338554"/>
                  <a:chOff x="9747188" y="3354258"/>
                  <a:chExt cx="486050" cy="427368"/>
                </a:xfrm>
              </p:grpSpPr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44ADDBE9-926E-4D75-9894-8D28F8954C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781811" y="337215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0" name="TextBox 169">
                        <a:extLst>
                          <a:ext uri="{FF2B5EF4-FFF2-40B4-BE49-F238E27FC236}">
                            <a16:creationId xmlns:a16="http://schemas.microsoft.com/office/drawing/2014/main" id="{38E2E0C3-7EC5-4AB3-928A-AE5CCB4F787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47188" y="3354258"/>
                        <a:ext cx="486050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m:oMathPara>
                        </a14:m>
                        <a:endParaRPr lang="en-US" sz="1600" b="1" dirty="0"/>
                      </a:p>
                    </p:txBody>
                  </p:sp>
                </mc:Choice>
                <mc:Fallback xmlns="">
                  <p:sp>
                    <p:nvSpPr>
                      <p:cNvPr id="170" name="TextBox 169">
                        <a:extLst>
                          <a:ext uri="{FF2B5EF4-FFF2-40B4-BE49-F238E27FC236}">
                            <a16:creationId xmlns:a16="http://schemas.microsoft.com/office/drawing/2014/main" id="{38E2E0C3-7EC5-4AB3-928A-AE5CCB4F787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47188" y="3354258"/>
                        <a:ext cx="486050" cy="427368"/>
                      </a:xfrm>
                      <a:prstGeom prst="rect">
                        <a:avLst/>
                      </a:prstGeom>
                      <a:blipFill>
                        <a:blip r:embed="rId4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02F8B148-A006-4D31-9800-5E540D7B652D}"/>
                    </a:ext>
                  </a:extLst>
                </p:cNvPr>
                <p:cNvGrpSpPr/>
                <p:nvPr/>
              </p:nvGrpSpPr>
              <p:grpSpPr>
                <a:xfrm>
                  <a:off x="6886506" y="4309613"/>
                  <a:ext cx="316961" cy="338554"/>
                  <a:chOff x="8818978" y="2482806"/>
                  <a:chExt cx="400111" cy="427368"/>
                </a:xfrm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61D7D1F5-9B5D-4F52-8E01-345CD74408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18978" y="2482806"/>
                    <a:ext cx="400111" cy="40011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8" name="TextBox 167">
                        <a:extLst>
                          <a:ext uri="{FF2B5EF4-FFF2-40B4-BE49-F238E27FC236}">
                            <a16:creationId xmlns:a16="http://schemas.microsoft.com/office/drawing/2014/main" id="{BEA7D3E3-DF23-455A-8C24-5F9E9B26E8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68" name="TextBox 167">
                        <a:extLst>
                          <a:ext uri="{FF2B5EF4-FFF2-40B4-BE49-F238E27FC236}">
                            <a16:creationId xmlns:a16="http://schemas.microsoft.com/office/drawing/2014/main" id="{BEA7D3E3-DF23-455A-8C24-5F9E9B26E8D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blipFill>
                        <a:blip r:embed="rId4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84CB22BE-F0AD-4587-9C94-6434AE2FF317}"/>
                    </a:ext>
                  </a:extLst>
                </p:cNvPr>
                <p:cNvCxnSpPr>
                  <a:cxnSpLocks/>
                  <a:stCxn id="172" idx="2"/>
                </p:cNvCxnSpPr>
                <p:nvPr/>
              </p:nvCxnSpPr>
              <p:spPr>
                <a:xfrm>
                  <a:off x="5952802" y="4648166"/>
                  <a:ext cx="3511" cy="906116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6ED80249-4D2C-4311-B985-71955B557FA2}"/>
                    </a:ext>
                  </a:extLst>
                </p:cNvPr>
                <p:cNvCxnSpPr>
                  <a:cxnSpLocks/>
                  <a:stCxn id="168" idx="2"/>
                </p:cNvCxnSpPr>
                <p:nvPr/>
              </p:nvCxnSpPr>
              <p:spPr>
                <a:xfrm>
                  <a:off x="7042192" y="4648167"/>
                  <a:ext cx="20906" cy="879681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581E753C-2AF8-4B92-9867-B41EFC250EFE}"/>
                    </a:ext>
                  </a:extLst>
                </p:cNvPr>
                <p:cNvCxnSpPr>
                  <a:cxnSpLocks/>
                  <a:endCxn id="170" idx="0"/>
                </p:cNvCxnSpPr>
                <p:nvPr/>
              </p:nvCxnSpPr>
              <p:spPr>
                <a:xfrm>
                  <a:off x="6066655" y="4565207"/>
                  <a:ext cx="190495" cy="512632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>
                  <a:extLst>
                    <a:ext uri="{FF2B5EF4-FFF2-40B4-BE49-F238E27FC236}">
                      <a16:creationId xmlns:a16="http://schemas.microsoft.com/office/drawing/2014/main" id="{C1BDEE48-E60C-48F1-8EB0-750A86BA5C5D}"/>
                    </a:ext>
                  </a:extLst>
                </p:cNvPr>
                <p:cNvCxnSpPr>
                  <a:cxnSpLocks/>
                  <a:endCxn id="176" idx="0"/>
                </p:cNvCxnSpPr>
                <p:nvPr/>
              </p:nvCxnSpPr>
              <p:spPr>
                <a:xfrm flipH="1">
                  <a:off x="6717428" y="4565207"/>
                  <a:ext cx="169078" cy="512633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C828DFE1-00D4-4811-8FEB-8759F1846F76}"/>
                    </a:ext>
                  </a:extLst>
                </p:cNvPr>
                <p:cNvCxnSpPr>
                  <a:cxnSpLocks/>
                  <a:endCxn id="172" idx="0"/>
                </p:cNvCxnSpPr>
                <p:nvPr/>
              </p:nvCxnSpPr>
              <p:spPr>
                <a:xfrm flipH="1">
                  <a:off x="5952802" y="3994999"/>
                  <a:ext cx="429076" cy="314613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666398DA-6FA0-4E9B-82A6-9F2E9BFC2223}"/>
                    </a:ext>
                  </a:extLst>
                </p:cNvPr>
                <p:cNvCxnSpPr>
                  <a:cxnSpLocks/>
                  <a:endCxn id="168" idx="0"/>
                </p:cNvCxnSpPr>
                <p:nvPr/>
              </p:nvCxnSpPr>
              <p:spPr>
                <a:xfrm>
                  <a:off x="6577266" y="4021142"/>
                  <a:ext cx="464926" cy="288471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A3CC0C6A-9780-4BEB-A397-CB393AC409E7}"/>
                    </a:ext>
                  </a:extLst>
                </p:cNvPr>
                <p:cNvCxnSpPr>
                  <a:cxnSpLocks/>
                  <a:stCxn id="170" idx="2"/>
                  <a:endCxn id="145" idx="0"/>
                </p:cNvCxnSpPr>
                <p:nvPr/>
              </p:nvCxnSpPr>
              <p:spPr>
                <a:xfrm>
                  <a:off x="6257150" y="5416393"/>
                  <a:ext cx="48048" cy="11974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3685A040-1174-466E-A4E4-C329F7D7FF9F}"/>
                    </a:ext>
                  </a:extLst>
                </p:cNvPr>
                <p:cNvCxnSpPr>
                  <a:cxnSpLocks/>
                  <a:stCxn id="176" idx="2"/>
                  <a:endCxn id="161" idx="0"/>
                </p:cNvCxnSpPr>
                <p:nvPr/>
              </p:nvCxnSpPr>
              <p:spPr>
                <a:xfrm flipH="1">
                  <a:off x="6695061" y="5416393"/>
                  <a:ext cx="22367" cy="10556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0FE9F76A-1E0D-463B-9F92-561B682D99DA}"/>
                    </a:ext>
                  </a:extLst>
                </p:cNvPr>
                <p:cNvGrpSpPr/>
                <p:nvPr/>
              </p:nvGrpSpPr>
              <p:grpSpPr>
                <a:xfrm>
                  <a:off x="6834495" y="5521960"/>
                  <a:ext cx="439096" cy="338554"/>
                  <a:chOff x="9733744" y="4017634"/>
                  <a:chExt cx="554286" cy="42736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5" name="TextBox 164">
                        <a:extLst>
                          <a:ext uri="{FF2B5EF4-FFF2-40B4-BE49-F238E27FC236}">
                            <a16:creationId xmlns:a16="http://schemas.microsoft.com/office/drawing/2014/main" id="{E36170B1-2506-4E19-8BAA-4C3C120ACAC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400" b="1" dirty="0">
                          <a:solidFill>
                            <a:prstClr val="white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5" name="TextBox 164">
                        <a:extLst>
                          <a:ext uri="{FF2B5EF4-FFF2-40B4-BE49-F238E27FC236}">
                            <a16:creationId xmlns:a16="http://schemas.microsoft.com/office/drawing/2014/main" id="{E36170B1-2506-4E19-8BAA-4C3C120ACAC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blipFill>
                        <a:blip r:embed="rId50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77FFD2C9-9B96-4275-A114-C56081FFE5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1607" y="4035534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3154EDA1-1A52-4A9E-9168-0AD86A018B3A}"/>
                    </a:ext>
                  </a:extLst>
                </p:cNvPr>
                <p:cNvGrpSpPr/>
                <p:nvPr/>
              </p:nvGrpSpPr>
              <p:grpSpPr>
                <a:xfrm>
                  <a:off x="5743233" y="5521960"/>
                  <a:ext cx="439096" cy="338554"/>
                  <a:chOff x="9733744" y="4017634"/>
                  <a:chExt cx="554286" cy="42736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3" name="TextBox 162">
                        <a:extLst>
                          <a:ext uri="{FF2B5EF4-FFF2-40B4-BE49-F238E27FC236}">
                            <a16:creationId xmlns:a16="http://schemas.microsoft.com/office/drawing/2014/main" id="{963F6621-32C6-48AE-9D56-1E1619779E8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400" b="1" dirty="0">
                          <a:solidFill>
                            <a:prstClr val="white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3" name="TextBox 162">
                        <a:extLst>
                          <a:ext uri="{FF2B5EF4-FFF2-40B4-BE49-F238E27FC236}">
                            <a16:creationId xmlns:a16="http://schemas.microsoft.com/office/drawing/2014/main" id="{963F6621-32C6-48AE-9D56-1E1619779E8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blipFill>
                        <a:blip r:embed="rId51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6767699B-CC87-4B9F-9A19-66FD241AF5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1607" y="4035534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1FD34035-6BC9-44A1-B0B9-2E4438EBA6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75513" y="5521960"/>
                      <a:ext cx="439096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1FD34035-6BC9-44A1-B0B9-2E4438EBA6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5513" y="5521960"/>
                      <a:ext cx="439096" cy="338554"/>
                    </a:xfrm>
                    <a:prstGeom prst="rect">
                      <a:avLst/>
                    </a:prstGeom>
                    <a:blipFill>
                      <a:blip r:embed="rId5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363AA8A6-FF4C-4F7D-9826-D067091545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29273" y="5536140"/>
                  <a:ext cx="316961" cy="31696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2680AF58-075D-4E8E-8843-B3B86D149FC5}"/>
                  </a:ext>
                </a:extLst>
              </p:cNvPr>
              <p:cNvGrpSpPr/>
              <p:nvPr/>
            </p:nvGrpSpPr>
            <p:grpSpPr>
              <a:xfrm>
                <a:off x="6848136" y="3734897"/>
                <a:ext cx="1505457" cy="2112645"/>
                <a:chOff x="7259447" y="3747869"/>
                <a:chExt cx="1505457" cy="2112645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DE3A06F0-BA42-4399-BE9F-17AB3B6F4D32}"/>
                    </a:ext>
                  </a:extLst>
                </p:cNvPr>
                <p:cNvGrpSpPr/>
                <p:nvPr/>
              </p:nvGrpSpPr>
              <p:grpSpPr>
                <a:xfrm>
                  <a:off x="8028071" y="5077839"/>
                  <a:ext cx="385041" cy="338554"/>
                  <a:chOff x="9699121" y="2834198"/>
                  <a:chExt cx="486050" cy="427368"/>
                </a:xfrm>
              </p:grpSpPr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ED802967-82A3-4C0E-84DB-055D7EF2E6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733744" y="285209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4F4B466B-DDC0-4F58-B4F9-EDCE58DF17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99121" y="2834198"/>
                        <a:ext cx="486050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m:oMathPara>
                        </a14:m>
                        <a:endParaRPr lang="en-US" sz="1600" b="1" dirty="0"/>
                      </a:p>
                    </p:txBody>
                  </p:sp>
                </mc:Choice>
                <mc:Fallback xmlns="">
                  <p:sp>
                    <p:nvSpPr>
                      <p:cNvPr id="143" name="TextBox 142">
                        <a:extLst>
                          <a:ext uri="{FF2B5EF4-FFF2-40B4-BE49-F238E27FC236}">
                            <a16:creationId xmlns:a16="http://schemas.microsoft.com/office/drawing/2014/main" id="{4F4B466B-DDC0-4F58-B4F9-EDCE58DF17E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99121" y="2834198"/>
                        <a:ext cx="486050" cy="427368"/>
                      </a:xfrm>
                      <a:prstGeom prst="rect">
                        <a:avLst/>
                      </a:prstGeom>
                      <a:blipFill>
                        <a:blip r:embed="rId5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94DF9BCB-4E6C-4B4A-B367-D9A2C350DA7E}"/>
                    </a:ext>
                  </a:extLst>
                </p:cNvPr>
                <p:cNvGrpSpPr/>
                <p:nvPr/>
              </p:nvGrpSpPr>
              <p:grpSpPr>
                <a:xfrm>
                  <a:off x="7828647" y="3747869"/>
                  <a:ext cx="361366" cy="338554"/>
                  <a:chOff x="9599067" y="1053657"/>
                  <a:chExt cx="456164" cy="427368"/>
                </a:xfrm>
              </p:grpSpPr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3005F159-A83C-4CC7-B0A6-F58D0C4143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599067" y="105365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C8B02D24-66E8-4CF8-9BAD-29791A0C2C8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09650" y="1053658"/>
                        <a:ext cx="445581" cy="42736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41" name="TextBox 140">
                        <a:extLst>
                          <a:ext uri="{FF2B5EF4-FFF2-40B4-BE49-F238E27FC236}">
                            <a16:creationId xmlns:a16="http://schemas.microsoft.com/office/drawing/2014/main" id="{C8B02D24-66E8-4CF8-9BAD-29791A0C2C8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09650" y="1053658"/>
                        <a:ext cx="445581" cy="427367"/>
                      </a:xfrm>
                      <a:prstGeom prst="rect">
                        <a:avLst/>
                      </a:prstGeom>
                      <a:blipFill>
                        <a:blip r:embed="rId5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4C0C05A1-8388-434E-8CCA-155B7EB45782}"/>
                    </a:ext>
                  </a:extLst>
                </p:cNvPr>
                <p:cNvGrpSpPr/>
                <p:nvPr/>
              </p:nvGrpSpPr>
              <p:grpSpPr>
                <a:xfrm>
                  <a:off x="7300280" y="4309612"/>
                  <a:ext cx="316961" cy="338554"/>
                  <a:chOff x="8818978" y="2482806"/>
                  <a:chExt cx="400111" cy="427368"/>
                </a:xfrm>
              </p:grpSpPr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66F5BB86-416F-43B7-94CA-12CE19AE55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18978" y="2482806"/>
                    <a:ext cx="400111" cy="40011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C4699E58-EED7-45C4-B42D-B85E411E7D2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C4699E58-EED7-45C4-B42D-B85E411E7D2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blipFill>
                        <a:blip r:embed="rId5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40D5A071-C0EC-4C8B-8B34-AB8CC149A72A}"/>
                    </a:ext>
                  </a:extLst>
                </p:cNvPr>
                <p:cNvGrpSpPr/>
                <p:nvPr/>
              </p:nvGrpSpPr>
              <p:grpSpPr>
                <a:xfrm>
                  <a:off x="7567793" y="5077839"/>
                  <a:ext cx="385041" cy="338554"/>
                  <a:chOff x="9747188" y="3354258"/>
                  <a:chExt cx="486050" cy="427368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933B124A-65B5-4C82-88F2-4654368F47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781811" y="3372157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5D1207D8-A683-4AB0-95B3-2B22B86D743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47188" y="3354258"/>
                        <a:ext cx="486050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</m:oMath>
                          </m:oMathPara>
                        </a14:m>
                        <a:endParaRPr lang="en-US" sz="1600" b="1" dirty="0"/>
                      </a:p>
                    </p:txBody>
                  </p:sp>
                </mc:Choice>
                <mc:Fallback xmlns="">
                  <p:sp>
                    <p:nvSpPr>
                      <p:cNvPr id="137" name="TextBox 136">
                        <a:extLst>
                          <a:ext uri="{FF2B5EF4-FFF2-40B4-BE49-F238E27FC236}">
                            <a16:creationId xmlns:a16="http://schemas.microsoft.com/office/drawing/2014/main" id="{5D1207D8-A683-4AB0-95B3-2B22B86D743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47188" y="3354258"/>
                        <a:ext cx="486050" cy="427368"/>
                      </a:xfrm>
                      <a:prstGeom prst="rect">
                        <a:avLst/>
                      </a:prstGeom>
                      <a:blipFill>
                        <a:blip r:embed="rId5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C56E7B26-C4BB-4ECD-B7A6-1F95893C1CA7}"/>
                    </a:ext>
                  </a:extLst>
                </p:cNvPr>
                <p:cNvGrpSpPr/>
                <p:nvPr/>
              </p:nvGrpSpPr>
              <p:grpSpPr>
                <a:xfrm>
                  <a:off x="8389670" y="4309613"/>
                  <a:ext cx="316961" cy="338554"/>
                  <a:chOff x="8818978" y="2482806"/>
                  <a:chExt cx="400111" cy="427368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0CEF45FA-50DC-4B02-AD6C-CB860B5782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18978" y="2482806"/>
                    <a:ext cx="400111" cy="40011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8034688B-8FEC-43B3-A093-21085D6AB3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35" name="TextBox 134">
                        <a:extLst>
                          <a:ext uri="{FF2B5EF4-FFF2-40B4-BE49-F238E27FC236}">
                            <a16:creationId xmlns:a16="http://schemas.microsoft.com/office/drawing/2014/main" id="{8034688B-8FEC-43B3-A093-21085D6AB39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18978" y="2482806"/>
                        <a:ext cx="393056" cy="427368"/>
                      </a:xfrm>
                      <a:prstGeom prst="rect">
                        <a:avLst/>
                      </a:prstGeom>
                      <a:blipFill>
                        <a:blip r:embed="rId5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5287A9EB-B2F9-44EF-BC55-F479E75AD2CD}"/>
                    </a:ext>
                  </a:extLst>
                </p:cNvPr>
                <p:cNvCxnSpPr>
                  <a:cxnSpLocks/>
                  <a:stCxn id="139" idx="2"/>
                </p:cNvCxnSpPr>
                <p:nvPr/>
              </p:nvCxnSpPr>
              <p:spPr>
                <a:xfrm>
                  <a:off x="7455966" y="4648166"/>
                  <a:ext cx="3511" cy="906116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00766D57-9B10-4AB1-AE4F-DE2EA97C4540}"/>
                    </a:ext>
                  </a:extLst>
                </p:cNvPr>
                <p:cNvCxnSpPr>
                  <a:cxnSpLocks/>
                  <a:stCxn id="135" idx="2"/>
                </p:cNvCxnSpPr>
                <p:nvPr/>
              </p:nvCxnSpPr>
              <p:spPr>
                <a:xfrm>
                  <a:off x="8545356" y="4648167"/>
                  <a:ext cx="20906" cy="879681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E762E8A-F431-4D00-816C-AA6ABBEB56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70164" y="4585093"/>
                  <a:ext cx="190495" cy="512633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7C067CEB-EE95-4C25-8B5E-89433D853324}"/>
                    </a:ext>
                  </a:extLst>
                </p:cNvPr>
                <p:cNvCxnSpPr>
                  <a:cxnSpLocks/>
                  <a:endCxn id="143" idx="0"/>
                </p:cNvCxnSpPr>
                <p:nvPr/>
              </p:nvCxnSpPr>
              <p:spPr>
                <a:xfrm flipH="1">
                  <a:off x="8220592" y="4565206"/>
                  <a:ext cx="169078" cy="512633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BB147EA-A06F-4B03-AFA5-356C713F680E}"/>
                    </a:ext>
                  </a:extLst>
                </p:cNvPr>
                <p:cNvCxnSpPr>
                  <a:cxnSpLocks/>
                  <a:endCxn id="139" idx="0"/>
                </p:cNvCxnSpPr>
                <p:nvPr/>
              </p:nvCxnSpPr>
              <p:spPr>
                <a:xfrm flipH="1">
                  <a:off x="7455966" y="3994999"/>
                  <a:ext cx="429076" cy="314613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EE85EBE3-8DD4-4893-A62A-5D8768079711}"/>
                    </a:ext>
                  </a:extLst>
                </p:cNvPr>
                <p:cNvCxnSpPr>
                  <a:cxnSpLocks/>
                  <a:endCxn id="135" idx="0"/>
                </p:cNvCxnSpPr>
                <p:nvPr/>
              </p:nvCxnSpPr>
              <p:spPr>
                <a:xfrm>
                  <a:off x="8080430" y="4021142"/>
                  <a:ext cx="464926" cy="288471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8B909A9B-2C68-47AA-876F-9922E73BE31B}"/>
                    </a:ext>
                  </a:extLst>
                </p:cNvPr>
                <p:cNvCxnSpPr>
                  <a:cxnSpLocks/>
                  <a:stCxn id="137" idx="2"/>
                  <a:endCxn id="129" idx="0"/>
                </p:cNvCxnSpPr>
                <p:nvPr/>
              </p:nvCxnSpPr>
              <p:spPr>
                <a:xfrm>
                  <a:off x="7760314" y="5416393"/>
                  <a:ext cx="63579" cy="11974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B07C2780-B20C-47D6-9701-70C595766E8E}"/>
                    </a:ext>
                  </a:extLst>
                </p:cNvPr>
                <p:cNvCxnSpPr>
                  <a:cxnSpLocks/>
                  <a:stCxn id="143" idx="2"/>
                  <a:endCxn id="126" idx="0"/>
                </p:cNvCxnSpPr>
                <p:nvPr/>
              </p:nvCxnSpPr>
              <p:spPr>
                <a:xfrm flipH="1">
                  <a:off x="8187175" y="5416393"/>
                  <a:ext cx="33417" cy="10556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triangl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22E8CF0E-BF1D-46DB-8E4C-C1240F3511E2}"/>
                    </a:ext>
                  </a:extLst>
                </p:cNvPr>
                <p:cNvGrpSpPr/>
                <p:nvPr/>
              </p:nvGrpSpPr>
              <p:grpSpPr>
                <a:xfrm>
                  <a:off x="8325808" y="5521960"/>
                  <a:ext cx="439096" cy="338554"/>
                  <a:chOff x="9733744" y="4017634"/>
                  <a:chExt cx="554286" cy="42736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1915B7BD-235E-42B6-9E89-78A4E195AD8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400" b="1" dirty="0">
                          <a:solidFill>
                            <a:prstClr val="white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2" name="TextBox 131">
                        <a:extLst>
                          <a:ext uri="{FF2B5EF4-FFF2-40B4-BE49-F238E27FC236}">
                            <a16:creationId xmlns:a16="http://schemas.microsoft.com/office/drawing/2014/main" id="{1915B7BD-235E-42B6-9E89-78A4E195AD8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blipFill>
                        <a:blip r:embed="rId58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E62D544E-A609-4509-BB23-EF8FD63238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1607" y="4035534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EC5CE746-0296-4709-A367-F61BE4FC084B}"/>
                    </a:ext>
                  </a:extLst>
                </p:cNvPr>
                <p:cNvGrpSpPr/>
                <p:nvPr/>
              </p:nvGrpSpPr>
              <p:grpSpPr>
                <a:xfrm>
                  <a:off x="7259447" y="5521960"/>
                  <a:ext cx="439096" cy="338554"/>
                  <a:chOff x="9733744" y="4017634"/>
                  <a:chExt cx="554286" cy="42736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06FE9371-528D-48E3-AE60-551954C615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400" b="1" dirty="0">
                          <a:solidFill>
                            <a:prstClr val="white"/>
                          </a:solidFill>
                          <a:latin typeface="Corbel" panose="020B0503020204020204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0" name="TextBox 129">
                        <a:extLst>
                          <a:ext uri="{FF2B5EF4-FFF2-40B4-BE49-F238E27FC236}">
                            <a16:creationId xmlns:a16="http://schemas.microsoft.com/office/drawing/2014/main" id="{06FE9371-528D-48E3-AE60-551954C6158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3744" y="4017634"/>
                        <a:ext cx="554286" cy="427368"/>
                      </a:xfrm>
                      <a:prstGeom prst="rect">
                        <a:avLst/>
                      </a:prstGeom>
                      <a:blipFill>
                        <a:blip r:embed="rId59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5CAEF3FC-0ABA-43AB-8F83-85611F0010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801607" y="4035534"/>
                    <a:ext cx="400111" cy="40011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2ED6F44-F1DA-4F4E-9EF7-9F7402CC96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67627" y="5521960"/>
                      <a:ext cx="439096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26" name="TextBox 125">
                      <a:extLst>
                        <a:ext uri="{FF2B5EF4-FFF2-40B4-BE49-F238E27FC236}">
                          <a16:creationId xmlns:a16="http://schemas.microsoft.com/office/drawing/2014/main" id="{62ED6F44-F1DA-4F4E-9EF7-9F7402CC967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7627" y="5521960"/>
                      <a:ext cx="439096" cy="338554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00AD9A6B-0535-48AE-B1BB-F222930C50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21387" y="5536140"/>
                  <a:ext cx="316961" cy="31696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D457D548-0CD9-4C40-A649-57E285936F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11652" y="5521960"/>
                      <a:ext cx="439096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b="1" dirty="0">
                        <a:solidFill>
                          <a:prstClr val="white"/>
                        </a:solidFill>
                        <a:latin typeface="Corbel" panose="020B0503020204020204"/>
                      </a:endParaRPr>
                    </a:p>
                  </p:txBody>
                </p:sp>
              </mc:Choice>
              <mc:Fallback xmlns="">
                <p:sp>
                  <p:nvSpPr>
                    <p:cNvPr id="128" name="TextBox 127">
                      <a:extLst>
                        <a:ext uri="{FF2B5EF4-FFF2-40B4-BE49-F238E27FC236}">
                          <a16:creationId xmlns:a16="http://schemas.microsoft.com/office/drawing/2014/main" id="{D457D548-0CD9-4C40-A649-57E285936F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11652" y="5521960"/>
                      <a:ext cx="439096" cy="338554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356B82B-DEC5-469C-8B94-B181CBEB7D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65412" y="5536140"/>
                  <a:ext cx="316961" cy="316961"/>
                </a:xfrm>
                <a:prstGeom prst="ellipse">
                  <a:avLst/>
                </a:prstGeom>
                <a:noFill/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458BE40-D1AB-4EF9-B809-4564DD3AE2BE}"/>
                </a:ext>
              </a:extLst>
            </p:cNvPr>
            <p:cNvGrpSpPr/>
            <p:nvPr/>
          </p:nvGrpSpPr>
          <p:grpSpPr>
            <a:xfrm>
              <a:off x="6763616" y="2479308"/>
              <a:ext cx="316961" cy="338554"/>
              <a:chOff x="8818978" y="2482806"/>
              <a:chExt cx="400111" cy="42736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3C362CE5-E5DD-47B2-A28D-6BAF6D473C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5C82296-2E81-4AE7-BC00-8AE638358D1A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5C82296-2E81-4AE7-BC00-8AE638358D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blipFill>
                    <a:blip r:embed="rId6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E1A50253-BB3C-45B4-B0FA-411934819761}"/>
                </a:ext>
              </a:extLst>
            </p:cNvPr>
            <p:cNvGrpSpPr/>
            <p:nvPr/>
          </p:nvGrpSpPr>
          <p:grpSpPr>
            <a:xfrm>
              <a:off x="9902093" y="2474993"/>
              <a:ext cx="316961" cy="338554"/>
              <a:chOff x="8818978" y="2482806"/>
              <a:chExt cx="400111" cy="427368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CF2F853D-8308-4C2A-9D9B-01C2783C9A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18978" y="2482806"/>
                <a:ext cx="400111" cy="4001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1" name="TextBox 250">
                    <a:extLst>
                      <a:ext uri="{FF2B5EF4-FFF2-40B4-BE49-F238E27FC236}">
                        <a16:creationId xmlns:a16="http://schemas.microsoft.com/office/drawing/2014/main" id="{D3B905DB-ED71-42EE-83D9-ECEC1B0E1D8C}"/>
                      </a:ext>
                    </a:extLst>
                  </p:cNvPr>
                  <p:cNvSpPr txBox="1"/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51" name="TextBox 250">
                    <a:extLst>
                      <a:ext uri="{FF2B5EF4-FFF2-40B4-BE49-F238E27FC236}">
                        <a16:creationId xmlns:a16="http://schemas.microsoft.com/office/drawing/2014/main" id="{D3B905DB-ED71-42EE-83D9-ECEC1B0E1D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8978" y="2482806"/>
                    <a:ext cx="393056" cy="427368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AF595739-F1DE-45DF-86A6-4C2FA0D14F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5229" y="2791954"/>
              <a:ext cx="254416" cy="456064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8D416D23-4775-4086-B4CC-43B860570BE3}"/>
                </a:ext>
              </a:extLst>
            </p:cNvPr>
            <p:cNvCxnSpPr>
              <a:cxnSpLocks/>
              <a:endCxn id="141" idx="0"/>
            </p:cNvCxnSpPr>
            <p:nvPr/>
          </p:nvCxnSpPr>
          <p:spPr>
            <a:xfrm>
              <a:off x="10190771" y="2771882"/>
              <a:ext cx="661746" cy="955603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7E4B4211-1C2C-4835-A970-20090594BC53}"/>
                </a:ext>
              </a:extLst>
            </p:cNvPr>
            <p:cNvGrpSpPr/>
            <p:nvPr/>
          </p:nvGrpSpPr>
          <p:grpSpPr>
            <a:xfrm>
              <a:off x="8225010" y="1981078"/>
              <a:ext cx="361366" cy="338554"/>
              <a:chOff x="9599067" y="1053657"/>
              <a:chExt cx="456164" cy="427368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0439A426-C086-438A-8B75-6551517C7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9067" y="1053657"/>
                <a:ext cx="400111" cy="400111"/>
              </a:xfrm>
              <a:prstGeom prst="ellipse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0463B49A-38C2-41D2-9072-D78D60EBF64A}"/>
                      </a:ext>
                    </a:extLst>
                  </p:cNvPr>
                  <p:cNvSpPr txBox="1"/>
                  <p:nvPr/>
                </p:nvSpPr>
                <p:spPr>
                  <a:xfrm>
                    <a:off x="9609650" y="1053658"/>
                    <a:ext cx="445581" cy="4273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0463B49A-38C2-41D2-9072-D78D60EBF6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9650" y="1053658"/>
                    <a:ext cx="445581" cy="427367"/>
                  </a:xfrm>
                  <a:prstGeom prst="rect">
                    <a:avLst/>
                  </a:prstGeom>
                  <a:blipFill>
                    <a:blip r:embed="rId6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23F85D1-24DE-47B3-9620-59ADE6058585}"/>
                </a:ext>
              </a:extLst>
            </p:cNvPr>
            <p:cNvCxnSpPr>
              <a:cxnSpLocks/>
              <a:stCxn id="264" idx="1"/>
            </p:cNvCxnSpPr>
            <p:nvPr/>
          </p:nvCxnSpPr>
          <p:spPr>
            <a:xfrm flipH="1">
              <a:off x="7055111" y="2150356"/>
              <a:ext cx="1178283" cy="36220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6C44E7FF-BF48-4489-ABA6-505657490B33}"/>
                </a:ext>
              </a:extLst>
            </p:cNvPr>
            <p:cNvCxnSpPr>
              <a:cxnSpLocks/>
              <a:stCxn id="264" idx="3"/>
            </p:cNvCxnSpPr>
            <p:nvPr/>
          </p:nvCxnSpPr>
          <p:spPr>
            <a:xfrm>
              <a:off x="8586376" y="2150356"/>
              <a:ext cx="1369498" cy="368326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6BC37585-9EB0-4DCB-8C07-D3242EA31D52}"/>
                  </a:ext>
                </a:extLst>
              </p:cNvPr>
              <p:cNvSpPr txBox="1"/>
              <p:nvPr/>
            </p:nvSpPr>
            <p:spPr>
              <a:xfrm>
                <a:off x="413484" y="5727264"/>
                <a:ext cx="1172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∨(¬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))∧¬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∨(¬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∨(¬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))∧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∨(¬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6BC37585-9EB0-4DCB-8C07-D3242EA31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84" y="5727264"/>
                <a:ext cx="11724107" cy="369332"/>
              </a:xfrm>
              <a:prstGeom prst="rect">
                <a:avLst/>
              </a:prstGeom>
              <a:blipFill>
                <a:blip r:embed="rId6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7" name="Picture 276">
            <a:extLst>
              <a:ext uri="{FF2B5EF4-FFF2-40B4-BE49-F238E27FC236}">
                <a16:creationId xmlns:a16="http://schemas.microsoft.com/office/drawing/2014/main" id="{188D9190-1E58-438F-BD52-6158F0DDAFD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729424" y="26141"/>
            <a:ext cx="1453559" cy="1869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624CCDBC-6692-433E-8EAD-ADE43037A63D}"/>
              </a:ext>
            </a:extLst>
          </p:cNvPr>
          <p:cNvSpPr txBox="1"/>
          <p:nvPr/>
        </p:nvSpPr>
        <p:spPr>
          <a:xfrm>
            <a:off x="3239863" y="1712153"/>
            <a:ext cx="354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Replicate nodes to make DAG a tree</a:t>
            </a:r>
          </a:p>
        </p:txBody>
      </p:sp>
    </p:spTree>
    <p:extLst>
      <p:ext uri="{BB962C8B-B14F-4D97-AF65-F5344CB8AC3E}">
        <p14:creationId xmlns:p14="http://schemas.microsoft.com/office/powerpoint/2010/main" val="34554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55C5B1-B61E-4627-A3B1-294B1475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A47630-0CAC-40E5-9880-99423DA386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Conjunctive Normal Form (CNF)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/>
                  <a:t>Disjunctive Normal Form (DNF)</a:t>
                </a:r>
                <a:br>
                  <a:rPr lang="en-US" dirty="0"/>
                </a:b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    </a:t>
                </a:r>
                <a:r>
                  <a:rPr lang="en-US" dirty="0">
                    <a:solidFill>
                      <a:srgbClr val="C00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∨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A47630-0CAC-40E5-9880-99423DA38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F2B17A0-DCE5-4EB4-9412-65FAFFD2E1EE}"/>
              </a:ext>
            </a:extLst>
          </p:cNvPr>
          <p:cNvGrpSpPr/>
          <p:nvPr/>
        </p:nvGrpSpPr>
        <p:grpSpPr>
          <a:xfrm>
            <a:off x="6192078" y="602860"/>
            <a:ext cx="5818191" cy="1036448"/>
            <a:chOff x="6192078" y="602860"/>
            <a:chExt cx="5818191" cy="10364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6D490C-C4B4-45B3-8C77-0E0540818D61}"/>
                </a:ext>
              </a:extLst>
            </p:cNvPr>
            <p:cNvSpPr txBox="1"/>
            <p:nvPr/>
          </p:nvSpPr>
          <p:spPr>
            <a:xfrm>
              <a:off x="9342782" y="602860"/>
              <a:ext cx="101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literals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BBD13A-95BB-4FEC-9420-B1674FC33BD6}"/>
                </a:ext>
              </a:extLst>
            </p:cNvPr>
            <p:cNvCxnSpPr/>
            <p:nvPr/>
          </p:nvCxnSpPr>
          <p:spPr>
            <a:xfrm flipV="1">
              <a:off x="8020878" y="972192"/>
              <a:ext cx="1321904" cy="628008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5F3C3F-FA00-48A4-A128-3B76F885E71B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6192078" y="833693"/>
              <a:ext cx="3150704" cy="667116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8A3D2-AC71-4472-8367-5555327589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4287" y="872801"/>
              <a:ext cx="1898373" cy="766507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14DFA9D-AB7B-48F7-A06C-980CB683790B}"/>
                    </a:ext>
                  </a:extLst>
                </p:cNvPr>
                <p:cNvSpPr txBox="1"/>
                <p:nvPr/>
              </p:nvSpPr>
              <p:spPr>
                <a:xfrm>
                  <a:off x="10573401" y="633637"/>
                  <a:ext cx="14368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≡¬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14DFA9D-AB7B-48F7-A06C-980CB6837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3401" y="633637"/>
                  <a:ext cx="143686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315746-BCCC-4941-9E95-FCB0A56019A6}"/>
              </a:ext>
            </a:extLst>
          </p:cNvPr>
          <p:cNvGrpSpPr/>
          <p:nvPr/>
        </p:nvGrpSpPr>
        <p:grpSpPr>
          <a:xfrm>
            <a:off x="1068636" y="1737374"/>
            <a:ext cx="9208426" cy="461665"/>
            <a:chOff x="1068636" y="1737374"/>
            <a:chExt cx="9208426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B38ADD-8DA0-4898-9970-123B11E5F2BA}"/>
                </a:ext>
              </a:extLst>
            </p:cNvPr>
            <p:cNvSpPr txBox="1"/>
            <p:nvPr/>
          </p:nvSpPr>
          <p:spPr>
            <a:xfrm>
              <a:off x="9124122" y="1737374"/>
              <a:ext cx="1152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clauses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A3E2CD5-6262-42A6-B643-6574709A147E}"/>
                </a:ext>
              </a:extLst>
            </p:cNvPr>
            <p:cNvCxnSpPr/>
            <p:nvPr/>
          </p:nvCxnSpPr>
          <p:spPr>
            <a:xfrm>
              <a:off x="6074228" y="1968206"/>
              <a:ext cx="2278368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CF5E65-367B-474D-B0FD-841A94566EDB}"/>
                </a:ext>
              </a:extLst>
            </p:cNvPr>
            <p:cNvCxnSpPr/>
            <p:nvPr/>
          </p:nvCxnSpPr>
          <p:spPr>
            <a:xfrm>
              <a:off x="4792337" y="1968206"/>
              <a:ext cx="980502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8A0EAA-08A8-4633-95BA-A53ADBB365FE}"/>
                </a:ext>
              </a:extLst>
            </p:cNvPr>
            <p:cNvCxnSpPr/>
            <p:nvPr/>
          </p:nvCxnSpPr>
          <p:spPr>
            <a:xfrm>
              <a:off x="2941504" y="1968206"/>
              <a:ext cx="1630496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6B5C9E-3366-407E-A499-70D3F7B91C4A}"/>
                </a:ext>
              </a:extLst>
            </p:cNvPr>
            <p:cNvCxnSpPr/>
            <p:nvPr/>
          </p:nvCxnSpPr>
          <p:spPr>
            <a:xfrm>
              <a:off x="1068636" y="1968206"/>
              <a:ext cx="1630497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BF18D3-5E6E-4D51-88EE-AA3BAE065410}"/>
                  </a:ext>
                </a:extLst>
              </p:cNvPr>
              <p:cNvSpPr txBox="1"/>
              <p:nvPr/>
            </p:nvSpPr>
            <p:spPr>
              <a:xfrm>
                <a:off x="2879383" y="2113867"/>
                <a:ext cx="382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Implicit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between clauses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BF18D3-5E6E-4D51-88EE-AA3BAE065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383" y="2113867"/>
                <a:ext cx="3825907" cy="461665"/>
              </a:xfrm>
              <a:prstGeom prst="rect">
                <a:avLst/>
              </a:prstGeom>
              <a:blipFill>
                <a:blip r:embed="rId4"/>
                <a:stretch>
                  <a:fillRect l="-238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92DA3E-156F-491F-B11C-9072D793903D}"/>
                  </a:ext>
                </a:extLst>
              </p:cNvPr>
              <p:cNvSpPr txBox="1"/>
              <p:nvPr/>
            </p:nvSpPr>
            <p:spPr>
              <a:xfrm>
                <a:off x="2941504" y="3908957"/>
                <a:ext cx="38259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Implicit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between literals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92DA3E-156F-491F-B11C-9072D7939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04" y="3908957"/>
                <a:ext cx="3825907" cy="461665"/>
              </a:xfrm>
              <a:prstGeom prst="rect">
                <a:avLst/>
              </a:prstGeom>
              <a:blipFill>
                <a:blip r:embed="rId5"/>
                <a:stretch>
                  <a:fillRect l="-25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66163F4-8109-44F4-8832-1260DAF345F8}"/>
              </a:ext>
            </a:extLst>
          </p:cNvPr>
          <p:cNvGrpSpPr/>
          <p:nvPr/>
        </p:nvGrpSpPr>
        <p:grpSpPr>
          <a:xfrm>
            <a:off x="1696598" y="3429000"/>
            <a:ext cx="7800077" cy="461665"/>
            <a:chOff x="1696598" y="3429000"/>
            <a:chExt cx="7800077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9D53DD-B09D-495C-A36D-DD7DC463A794}"/>
                </a:ext>
              </a:extLst>
            </p:cNvPr>
            <p:cNvSpPr txBox="1"/>
            <p:nvPr/>
          </p:nvSpPr>
          <p:spPr>
            <a:xfrm>
              <a:off x="8343735" y="3429000"/>
              <a:ext cx="1152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terms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A699092-3F77-4884-9665-52745E70CE2F}"/>
                </a:ext>
              </a:extLst>
            </p:cNvPr>
            <p:cNvCxnSpPr/>
            <p:nvPr/>
          </p:nvCxnSpPr>
          <p:spPr>
            <a:xfrm>
              <a:off x="1696598" y="3808401"/>
              <a:ext cx="1002535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6B18B11-4A33-4228-93A3-018F20B65992}"/>
                </a:ext>
              </a:extLst>
            </p:cNvPr>
            <p:cNvCxnSpPr/>
            <p:nvPr/>
          </p:nvCxnSpPr>
          <p:spPr>
            <a:xfrm>
              <a:off x="3171021" y="3808401"/>
              <a:ext cx="1002535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DEFF45-9167-4784-8B02-CF46D0DCD8C3}"/>
                </a:ext>
              </a:extLst>
            </p:cNvPr>
            <p:cNvCxnSpPr>
              <a:cxnSpLocks/>
            </p:cNvCxnSpPr>
            <p:nvPr/>
          </p:nvCxnSpPr>
          <p:spPr>
            <a:xfrm>
              <a:off x="5563778" y="3810712"/>
              <a:ext cx="1203632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1E30438-4FB0-467D-91DF-8637E257A848}"/>
                </a:ext>
              </a:extLst>
            </p:cNvPr>
            <p:cNvCxnSpPr>
              <a:cxnSpLocks/>
            </p:cNvCxnSpPr>
            <p:nvPr/>
          </p:nvCxnSpPr>
          <p:spPr>
            <a:xfrm>
              <a:off x="4498244" y="3808401"/>
              <a:ext cx="642651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FC57EF-A310-453E-8F93-F906ADCB4E94}"/>
              </a:ext>
            </a:extLst>
          </p:cNvPr>
          <p:cNvGrpSpPr/>
          <p:nvPr/>
        </p:nvGrpSpPr>
        <p:grpSpPr>
          <a:xfrm>
            <a:off x="837114" y="4485473"/>
            <a:ext cx="7894251" cy="461665"/>
            <a:chOff x="837114" y="4485473"/>
            <a:chExt cx="7894251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3405A1-3A5C-4675-A13B-737F33D1FC73}"/>
                </a:ext>
              </a:extLst>
            </p:cNvPr>
            <p:cNvSpPr txBox="1"/>
            <p:nvPr/>
          </p:nvSpPr>
          <p:spPr>
            <a:xfrm>
              <a:off x="837114" y="4485473"/>
              <a:ext cx="3742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k-CNF:   clause size at most k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0B6A82-65AB-4CC4-B25A-66217C91C9F8}"/>
                </a:ext>
              </a:extLst>
            </p:cNvPr>
            <p:cNvSpPr txBox="1"/>
            <p:nvPr/>
          </p:nvSpPr>
          <p:spPr>
            <a:xfrm>
              <a:off x="5140895" y="4485473"/>
              <a:ext cx="3590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k-DNF:   term size at most 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559056-1462-4E7A-9156-1311A1C59BC6}"/>
              </a:ext>
            </a:extLst>
          </p:cNvPr>
          <p:cNvGrpSpPr/>
          <p:nvPr/>
        </p:nvGrpSpPr>
        <p:grpSpPr>
          <a:xfrm>
            <a:off x="837114" y="5287381"/>
            <a:ext cx="9438651" cy="528335"/>
            <a:chOff x="837114" y="5287381"/>
            <a:chExt cx="9438651" cy="5283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9719511-9BEF-450A-8314-9C4779B3C0AF}"/>
                    </a:ext>
                  </a:extLst>
                </p:cNvPr>
                <p:cNvSpPr txBox="1"/>
                <p:nvPr/>
              </p:nvSpPr>
              <p:spPr>
                <a:xfrm>
                  <a:off x="837114" y="5292496"/>
                  <a:ext cx="47986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CNF-UNSAT</a:t>
                  </a:r>
                  <a:r>
                    <a:rPr lang="en-US" sz="2800" dirty="0"/>
                    <a:t>=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CNF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≡0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9719511-9BEF-450A-8314-9C4779B3C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14" y="5292496"/>
                  <a:ext cx="4798621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2541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3727370-9BBC-4AB0-9EED-1DCD37384750}"/>
                    </a:ext>
                  </a:extLst>
                </p:cNvPr>
                <p:cNvSpPr txBox="1"/>
                <p:nvPr/>
              </p:nvSpPr>
              <p:spPr>
                <a:xfrm>
                  <a:off x="5751065" y="5287381"/>
                  <a:ext cx="45247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70C0"/>
                      </a:solidFill>
                    </a:rPr>
                    <a:t>DNF-TAUT</a:t>
                  </a:r>
                  <a:r>
                    <a:rPr lang="en-US" sz="2800" dirty="0"/>
                    <a:t>=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DNF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≡1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3727370-9BBC-4AB0-9EED-1DCD37384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065" y="5287381"/>
                  <a:ext cx="4524700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2692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15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E395-0B42-4292-939F-A13BC6A7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CNF/DNF Formulas and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13F2-7D2F-4E6F-8449-FD328FE3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72192"/>
            <a:ext cx="11368720" cy="520004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Decision trees</a:t>
            </a:r>
            <a:r>
              <a:rPr lang="en-US" dirty="0"/>
              <a:t> start at root, query variables at nodes, follow out-edge based on value returned, output = value of leaf reached.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BC1318-E775-4DCA-893F-CDB556ADAD00}"/>
              </a:ext>
            </a:extLst>
          </p:cNvPr>
          <p:cNvCxnSpPr>
            <a:stCxn id="52" idx="3"/>
            <a:endCxn id="48" idx="7"/>
          </p:cNvCxnSpPr>
          <p:nvPr/>
        </p:nvCxnSpPr>
        <p:spPr>
          <a:xfrm flipH="1">
            <a:off x="2097584" y="2619929"/>
            <a:ext cx="699899" cy="929188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1A88A6-0674-4A7B-9661-7A1BD9487E3F}"/>
              </a:ext>
            </a:extLst>
          </p:cNvPr>
          <p:cNvCxnSpPr>
            <a:stCxn id="52" idx="5"/>
            <a:endCxn id="50" idx="1"/>
          </p:cNvCxnSpPr>
          <p:nvPr/>
        </p:nvCxnSpPr>
        <p:spPr>
          <a:xfrm>
            <a:off x="3080039" y="2619929"/>
            <a:ext cx="799878" cy="904723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A29A93-DB30-4750-AD43-54FA5BE9B583}"/>
              </a:ext>
            </a:extLst>
          </p:cNvPr>
          <p:cNvCxnSpPr>
            <a:stCxn id="50" idx="3"/>
            <a:endCxn id="46" idx="0"/>
          </p:cNvCxnSpPr>
          <p:nvPr/>
        </p:nvCxnSpPr>
        <p:spPr>
          <a:xfrm flipH="1">
            <a:off x="3703007" y="3793854"/>
            <a:ext cx="176910" cy="733601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6A096F-A562-485F-B28E-189F63882E56}"/>
              </a:ext>
            </a:extLst>
          </p:cNvPr>
          <p:cNvCxnSpPr>
            <a:stCxn id="50" idx="5"/>
            <a:endCxn id="42" idx="0"/>
          </p:cNvCxnSpPr>
          <p:nvPr/>
        </p:nvCxnSpPr>
        <p:spPr>
          <a:xfrm>
            <a:off x="4162473" y="3793854"/>
            <a:ext cx="694741" cy="733601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A0D57C-0C07-4A91-9F7B-5F8D8EC3F222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2097584" y="3818319"/>
            <a:ext cx="451214" cy="709136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21C51F-1DCB-4B8E-8433-18629795A34A}"/>
              </a:ext>
            </a:extLst>
          </p:cNvPr>
          <p:cNvCxnSpPr>
            <a:stCxn id="48" idx="3"/>
            <a:endCxn id="44" idx="0"/>
          </p:cNvCxnSpPr>
          <p:nvPr/>
        </p:nvCxnSpPr>
        <p:spPr>
          <a:xfrm flipH="1">
            <a:off x="1394589" y="3818319"/>
            <a:ext cx="420439" cy="709136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93FBCB-36AB-4D9C-94CC-4ADCEA8E7772}"/>
              </a:ext>
            </a:extLst>
          </p:cNvPr>
          <p:cNvCxnSpPr>
            <a:stCxn id="44" idx="3"/>
          </p:cNvCxnSpPr>
          <p:nvPr/>
        </p:nvCxnSpPr>
        <p:spPr>
          <a:xfrm flipH="1">
            <a:off x="1089273" y="4852410"/>
            <a:ext cx="164038" cy="712507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7FCEA9-673C-46D2-B8DD-ADFBD3B3490B}"/>
              </a:ext>
            </a:extLst>
          </p:cNvPr>
          <p:cNvCxnSpPr>
            <a:stCxn id="44" idx="5"/>
          </p:cNvCxnSpPr>
          <p:nvPr/>
        </p:nvCxnSpPr>
        <p:spPr>
          <a:xfrm>
            <a:off x="1535867" y="4852410"/>
            <a:ext cx="120271" cy="712507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371D1D-7DF2-4D3D-B232-9B0E039274C9}"/>
              </a:ext>
            </a:extLst>
          </p:cNvPr>
          <p:cNvCxnSpPr>
            <a:stCxn id="46" idx="3"/>
          </p:cNvCxnSpPr>
          <p:nvPr/>
        </p:nvCxnSpPr>
        <p:spPr>
          <a:xfrm flipH="1">
            <a:off x="3356733" y="4852410"/>
            <a:ext cx="204996" cy="716063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23C379-DA48-4DFE-9489-D61882826F31}"/>
              </a:ext>
            </a:extLst>
          </p:cNvPr>
          <p:cNvCxnSpPr>
            <a:stCxn id="46" idx="5"/>
          </p:cNvCxnSpPr>
          <p:nvPr/>
        </p:nvCxnSpPr>
        <p:spPr>
          <a:xfrm>
            <a:off x="3844285" y="4852410"/>
            <a:ext cx="79313" cy="716063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6D28CE-F9F5-4997-A884-2E4A17FBFBC8}"/>
              </a:ext>
            </a:extLst>
          </p:cNvPr>
          <p:cNvCxnSpPr>
            <a:stCxn id="42" idx="3"/>
          </p:cNvCxnSpPr>
          <p:nvPr/>
        </p:nvCxnSpPr>
        <p:spPr>
          <a:xfrm flipH="1">
            <a:off x="4490463" y="4852410"/>
            <a:ext cx="225473" cy="698749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9728F4-F27E-4042-A657-319A0C3B7405}"/>
              </a:ext>
            </a:extLst>
          </p:cNvPr>
          <p:cNvCxnSpPr>
            <a:stCxn id="42" idx="5"/>
          </p:cNvCxnSpPr>
          <p:nvPr/>
        </p:nvCxnSpPr>
        <p:spPr>
          <a:xfrm>
            <a:off x="4998492" y="4852410"/>
            <a:ext cx="58834" cy="69875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E7B23F-E49E-4598-866F-7357628558BB}"/>
              </a:ext>
            </a:extLst>
          </p:cNvPr>
          <p:cNvGrpSpPr/>
          <p:nvPr/>
        </p:nvGrpSpPr>
        <p:grpSpPr>
          <a:xfrm>
            <a:off x="2661618" y="2246043"/>
            <a:ext cx="554286" cy="429639"/>
            <a:chOff x="6491204" y="1916300"/>
            <a:chExt cx="554286" cy="42963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3C6E530-2D74-4D7B-8FA1-3C6522BC09D3}"/>
                </a:ext>
              </a:extLst>
            </p:cNvPr>
            <p:cNvSpPr/>
            <p:nvPr/>
          </p:nvSpPr>
          <p:spPr>
            <a:xfrm>
              <a:off x="6568550" y="1965231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20936F3-D292-4119-BE61-DE020E49E787}"/>
                    </a:ext>
                  </a:extLst>
                </p:cNvPr>
                <p:cNvSpPr txBox="1"/>
                <p:nvPr/>
              </p:nvSpPr>
              <p:spPr>
                <a:xfrm>
                  <a:off x="6491204" y="1916300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204" y="1916300"/>
                  <a:ext cx="55428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4F36F6-4116-49C6-8DBC-F018BFC4040E}"/>
              </a:ext>
            </a:extLst>
          </p:cNvPr>
          <p:cNvGrpSpPr/>
          <p:nvPr/>
        </p:nvGrpSpPr>
        <p:grpSpPr>
          <a:xfrm>
            <a:off x="3744052" y="3419968"/>
            <a:ext cx="554286" cy="429639"/>
            <a:chOff x="7686366" y="3163738"/>
            <a:chExt cx="554286" cy="42963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066A709-EA42-4BB5-878E-3565D0D65D73}"/>
                </a:ext>
              </a:extLst>
            </p:cNvPr>
            <p:cNvSpPr/>
            <p:nvPr/>
          </p:nvSpPr>
          <p:spPr>
            <a:xfrm>
              <a:off x="7763712" y="3212669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10CC23F-5E87-4AF5-931F-90FD7E972B46}"/>
                    </a:ext>
                  </a:extLst>
                </p:cNvPr>
                <p:cNvSpPr txBox="1"/>
                <p:nvPr/>
              </p:nvSpPr>
              <p:spPr>
                <a:xfrm>
                  <a:off x="7686366" y="3163738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10CC23F-5E87-4AF5-931F-90FD7E972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366" y="3163738"/>
                  <a:ext cx="55428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4A0559-3808-48D3-BDE1-495F094D0ABB}"/>
              </a:ext>
            </a:extLst>
          </p:cNvPr>
          <p:cNvGrpSpPr/>
          <p:nvPr/>
        </p:nvGrpSpPr>
        <p:grpSpPr>
          <a:xfrm>
            <a:off x="1679163" y="3444433"/>
            <a:ext cx="554286" cy="429639"/>
            <a:chOff x="5319166" y="3146152"/>
            <a:chExt cx="554286" cy="42963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8E730F9-C6B1-49F7-A481-0268921D5E22}"/>
                </a:ext>
              </a:extLst>
            </p:cNvPr>
            <p:cNvSpPr/>
            <p:nvPr/>
          </p:nvSpPr>
          <p:spPr>
            <a:xfrm>
              <a:off x="5396512" y="3195083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A9E1BDE-85BE-4076-8FD3-46532A572C74}"/>
                    </a:ext>
                  </a:extLst>
                </p:cNvPr>
                <p:cNvSpPr txBox="1"/>
                <p:nvPr/>
              </p:nvSpPr>
              <p:spPr>
                <a:xfrm>
                  <a:off x="5319166" y="3146152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237" name="TextBox 2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66" y="3146152"/>
                  <a:ext cx="55428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572671-29E1-4A2C-BDEB-0BE200AD39E5}"/>
              </a:ext>
            </a:extLst>
          </p:cNvPr>
          <p:cNvGrpSpPr/>
          <p:nvPr/>
        </p:nvGrpSpPr>
        <p:grpSpPr>
          <a:xfrm>
            <a:off x="3425864" y="4478524"/>
            <a:ext cx="554286" cy="429639"/>
            <a:chOff x="7388661" y="4256785"/>
            <a:chExt cx="554286" cy="42963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9CAD720-65E8-44BE-962E-17A79A05B49E}"/>
                </a:ext>
              </a:extLst>
            </p:cNvPr>
            <p:cNvSpPr/>
            <p:nvPr/>
          </p:nvSpPr>
          <p:spPr>
            <a:xfrm>
              <a:off x="7466007" y="4305716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3A05CEE-38CA-4740-BE0B-29967D27D870}"/>
                    </a:ext>
                  </a:extLst>
                </p:cNvPr>
                <p:cNvSpPr txBox="1"/>
                <p:nvPr/>
              </p:nvSpPr>
              <p:spPr>
                <a:xfrm>
                  <a:off x="7388661" y="4256785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3A05CEE-38CA-4740-BE0B-29967D27D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661" y="4256785"/>
                  <a:ext cx="554286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6F3400-EFF4-49B4-9AEA-8C284C7A0BCD}"/>
              </a:ext>
            </a:extLst>
          </p:cNvPr>
          <p:cNvGrpSpPr/>
          <p:nvPr/>
        </p:nvGrpSpPr>
        <p:grpSpPr>
          <a:xfrm>
            <a:off x="1117446" y="4478524"/>
            <a:ext cx="554286" cy="429639"/>
            <a:chOff x="5021461" y="4239199"/>
            <a:chExt cx="554286" cy="42963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D4313B-BF6C-4E4F-9097-F6F94DC557FB}"/>
                </a:ext>
              </a:extLst>
            </p:cNvPr>
            <p:cNvSpPr/>
            <p:nvPr/>
          </p:nvSpPr>
          <p:spPr>
            <a:xfrm>
              <a:off x="5098807" y="4288130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CDD36F8-C66A-4890-836F-133D5A687271}"/>
                    </a:ext>
                  </a:extLst>
                </p:cNvPr>
                <p:cNvSpPr txBox="1"/>
                <p:nvPr/>
              </p:nvSpPr>
              <p:spPr>
                <a:xfrm>
                  <a:off x="5021461" y="4239199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CDD36F8-C66A-4890-836F-133D5A687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461" y="4239199"/>
                  <a:ext cx="554286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37D3A0-272C-4544-ADBC-7DF55491A4B0}"/>
              </a:ext>
            </a:extLst>
          </p:cNvPr>
          <p:cNvGrpSpPr/>
          <p:nvPr/>
        </p:nvGrpSpPr>
        <p:grpSpPr>
          <a:xfrm>
            <a:off x="4580071" y="4478524"/>
            <a:ext cx="554286" cy="429639"/>
            <a:chOff x="8409657" y="4244842"/>
            <a:chExt cx="554286" cy="42963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855E689-1049-44DE-B7F3-AF31947B6717}"/>
                </a:ext>
              </a:extLst>
            </p:cNvPr>
            <p:cNvSpPr/>
            <p:nvPr/>
          </p:nvSpPr>
          <p:spPr>
            <a:xfrm>
              <a:off x="8487003" y="4293773"/>
              <a:ext cx="399594" cy="380708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9C8F191-DE08-46F3-9E5D-1644340A042A}"/>
                    </a:ext>
                  </a:extLst>
                </p:cNvPr>
                <p:cNvSpPr txBox="1"/>
                <p:nvPr/>
              </p:nvSpPr>
              <p:spPr>
                <a:xfrm>
                  <a:off x="8409657" y="4244842"/>
                  <a:ext cx="5542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9C8F191-DE08-46F3-9E5D-1644340A04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9657" y="4244842"/>
                  <a:ext cx="554286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451FF1-7DF7-4EAE-9CF0-20380DDF420F}"/>
                  </a:ext>
                </a:extLst>
              </p:cNvPr>
              <p:cNvSpPr txBox="1"/>
              <p:nvPr/>
            </p:nvSpPr>
            <p:spPr>
              <a:xfrm>
                <a:off x="2185757" y="2764513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451FF1-7DF7-4EAE-9CF0-20380DDF4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57" y="2764513"/>
                <a:ext cx="206788" cy="307777"/>
              </a:xfrm>
              <a:prstGeom prst="rect">
                <a:avLst/>
              </a:prstGeom>
              <a:blipFill>
                <a:blip r:embed="rId9"/>
                <a:stretch>
                  <a:fillRect l="-33333" r="-3030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E12C4B-6DFB-4405-8BB7-1A6567ABE0B3}"/>
                  </a:ext>
                </a:extLst>
              </p:cNvPr>
              <p:cNvSpPr txBox="1"/>
              <p:nvPr/>
            </p:nvSpPr>
            <p:spPr>
              <a:xfrm>
                <a:off x="1371702" y="3970717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E12C4B-6DFB-4405-8BB7-1A6567ABE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02" y="3970717"/>
                <a:ext cx="206788" cy="307777"/>
              </a:xfrm>
              <a:prstGeom prst="rect">
                <a:avLst/>
              </a:prstGeom>
              <a:blipFill>
                <a:blip r:embed="rId10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373019-A0A3-4FF7-98B4-F71F3B17FFF7}"/>
                  </a:ext>
                </a:extLst>
              </p:cNvPr>
              <p:cNvSpPr txBox="1"/>
              <p:nvPr/>
            </p:nvSpPr>
            <p:spPr>
              <a:xfrm>
                <a:off x="916163" y="4968135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373019-A0A3-4FF7-98B4-F71F3B17F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63" y="4968135"/>
                <a:ext cx="206788" cy="307777"/>
              </a:xfrm>
              <a:prstGeom prst="rect">
                <a:avLst/>
              </a:prstGeom>
              <a:blipFill>
                <a:blip r:embed="rId11"/>
                <a:stretch>
                  <a:fillRect l="-29412" r="-2941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ED0DF5-FEDF-4F24-9E15-3B355D40CC65}"/>
                  </a:ext>
                </a:extLst>
              </p:cNvPr>
              <p:cNvSpPr txBox="1"/>
              <p:nvPr/>
            </p:nvSpPr>
            <p:spPr>
              <a:xfrm>
                <a:off x="3491544" y="3970717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ED0DF5-FEDF-4F24-9E15-3B355D40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44" y="3970717"/>
                <a:ext cx="206788" cy="307777"/>
              </a:xfrm>
              <a:prstGeom prst="rect">
                <a:avLst/>
              </a:prstGeom>
              <a:blipFill>
                <a:blip r:embed="rId12"/>
                <a:stretch>
                  <a:fillRect l="-32353" r="-2647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F72297-298B-404C-9AC1-0738322B3948}"/>
                  </a:ext>
                </a:extLst>
              </p:cNvPr>
              <p:cNvSpPr txBox="1"/>
              <p:nvPr/>
            </p:nvSpPr>
            <p:spPr>
              <a:xfrm>
                <a:off x="4373283" y="4976155"/>
                <a:ext cx="206788" cy="307777"/>
              </a:xfrm>
              <a:prstGeom prst="rect">
                <a:avLst/>
              </a:prstGeom>
              <a:noFill/>
              <a:ln>
                <a:noFill/>
                <a:tailEnd w="lg" len="med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8F72297-298B-404C-9AC1-0738322B3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83" y="4976155"/>
                <a:ext cx="206788" cy="307777"/>
              </a:xfrm>
              <a:prstGeom prst="rect">
                <a:avLst/>
              </a:prstGeom>
              <a:blipFill>
                <a:blip r:embed="rId13"/>
                <a:stretch>
                  <a:fillRect l="-29412" r="-29412" b="-5882"/>
                </a:stretch>
              </a:blipFill>
              <a:ln>
                <a:noFill/>
                <a:tailEnd w="lg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4CD1B8-AE09-404F-9075-F3F54A68CD88}"/>
                  </a:ext>
                </a:extLst>
              </p:cNvPr>
              <p:cNvSpPr txBox="1"/>
              <p:nvPr/>
            </p:nvSpPr>
            <p:spPr>
              <a:xfrm>
                <a:off x="3253338" y="4967943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4CD1B8-AE09-404F-9075-F3F54A68C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38" y="4967943"/>
                <a:ext cx="206788" cy="307777"/>
              </a:xfrm>
              <a:prstGeom prst="rect">
                <a:avLst/>
              </a:prstGeom>
              <a:blipFill>
                <a:blip r:embed="rId14"/>
                <a:stretch>
                  <a:fillRect l="-32353" r="-26471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DAEFAB-EDA5-4787-88EF-60D96EEB4025}"/>
                  </a:ext>
                </a:extLst>
              </p:cNvPr>
              <p:cNvSpPr txBox="1"/>
              <p:nvPr/>
            </p:nvSpPr>
            <p:spPr>
              <a:xfrm>
                <a:off x="1652733" y="4976153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DAEFAB-EDA5-4787-88EF-60D96EEB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733" y="4976153"/>
                <a:ext cx="206788" cy="307777"/>
              </a:xfrm>
              <a:prstGeom prst="rect">
                <a:avLst/>
              </a:prstGeom>
              <a:blipFill>
                <a:blip r:embed="rId15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873DE30-48BB-48AB-BFD2-549A62606FC1}"/>
              </a:ext>
            </a:extLst>
          </p:cNvPr>
          <p:cNvSpPr txBox="1"/>
          <p:nvPr/>
        </p:nvSpPr>
        <p:spPr>
          <a:xfrm>
            <a:off x="2797925" y="4976154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000" b="1" dirty="0">
              <a:solidFill>
                <a:srgbClr val="002060"/>
              </a:solidFill>
              <a:latin typeface="Corbel" panose="020B0503020204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6F910E-6FE9-497C-897D-3FDA1F5A5837}"/>
                  </a:ext>
                </a:extLst>
              </p:cNvPr>
              <p:cNvSpPr txBox="1"/>
              <p:nvPr/>
            </p:nvSpPr>
            <p:spPr>
              <a:xfrm>
                <a:off x="2404819" y="3970715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D6F910E-6FE9-497C-897D-3FDA1F5A5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819" y="3970715"/>
                <a:ext cx="206788" cy="307777"/>
              </a:xfrm>
              <a:prstGeom prst="rect">
                <a:avLst/>
              </a:prstGeom>
              <a:blipFill>
                <a:blip r:embed="rId16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CE97A3-E010-490F-8ADB-350BC203F72A}"/>
                  </a:ext>
                </a:extLst>
              </p:cNvPr>
              <p:cNvSpPr txBox="1"/>
              <p:nvPr/>
            </p:nvSpPr>
            <p:spPr>
              <a:xfrm>
                <a:off x="3921806" y="4976154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CE97A3-E010-490F-8ADB-350BC203F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806" y="4976154"/>
                <a:ext cx="206788" cy="307777"/>
              </a:xfrm>
              <a:prstGeom prst="rect">
                <a:avLst/>
              </a:prstGeom>
              <a:blipFill>
                <a:blip r:embed="rId17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CBBE99-2921-479D-8D06-7720EEFA4D77}"/>
                  </a:ext>
                </a:extLst>
              </p:cNvPr>
              <p:cNvSpPr txBox="1"/>
              <p:nvPr/>
            </p:nvSpPr>
            <p:spPr>
              <a:xfrm>
                <a:off x="4602928" y="3970716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CBBE99-2921-479D-8D06-7720EEFA4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928" y="3970716"/>
                <a:ext cx="206788" cy="307777"/>
              </a:xfrm>
              <a:prstGeom prst="rect">
                <a:avLst/>
              </a:prstGeom>
              <a:blipFill>
                <a:blip r:embed="rId18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33D8FB-4D64-4F0D-9142-18E63C95849E}"/>
                  </a:ext>
                </a:extLst>
              </p:cNvPr>
              <p:cNvSpPr txBox="1"/>
              <p:nvPr/>
            </p:nvSpPr>
            <p:spPr>
              <a:xfrm>
                <a:off x="5035859" y="4976154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33D8FB-4D64-4F0D-9142-18E63C958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59" y="4976154"/>
                <a:ext cx="206788" cy="307777"/>
              </a:xfrm>
              <a:prstGeom prst="rect">
                <a:avLst/>
              </a:prstGeom>
              <a:blipFill>
                <a:blip r:embed="rId19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5205FD7-FB76-4E43-BE68-C3C2F88DDEE8}"/>
                  </a:ext>
                </a:extLst>
              </p:cNvPr>
              <p:cNvSpPr txBox="1"/>
              <p:nvPr/>
            </p:nvSpPr>
            <p:spPr>
              <a:xfrm>
                <a:off x="3567122" y="2757104"/>
                <a:ext cx="2067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orbel" panose="020B0503020204020204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5205FD7-FB76-4E43-BE68-C3C2F88DD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122" y="2757104"/>
                <a:ext cx="206788" cy="307777"/>
              </a:xfrm>
              <a:prstGeom prst="rect">
                <a:avLst/>
              </a:prstGeom>
              <a:blipFill>
                <a:blip r:embed="rId20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988B69-962A-4192-896C-5479DE7C44F1}"/>
              </a:ext>
            </a:extLst>
          </p:cNvPr>
          <p:cNvCxnSpPr>
            <a:cxnSpLocks/>
          </p:cNvCxnSpPr>
          <p:nvPr/>
        </p:nvCxnSpPr>
        <p:spPr>
          <a:xfrm>
            <a:off x="2548798" y="2134365"/>
            <a:ext cx="282536" cy="241597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triangle" w="lg" len="med"/>
          </a:ln>
          <a:effectLst/>
        </p:spPr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172E1FD-68BC-4211-ADE9-4CC51393A22A}"/>
              </a:ext>
            </a:extLst>
          </p:cNvPr>
          <p:cNvGrpSpPr/>
          <p:nvPr/>
        </p:nvGrpSpPr>
        <p:grpSpPr>
          <a:xfrm>
            <a:off x="903952" y="5551159"/>
            <a:ext cx="3750364" cy="324955"/>
            <a:chOff x="903952" y="5551159"/>
            <a:chExt cx="3750364" cy="3249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C1ED0AC-A978-4B37-ADFF-A7CCB7CF60C6}"/>
                </a:ext>
              </a:extLst>
            </p:cNvPr>
            <p:cNvSpPr/>
            <p:nvPr/>
          </p:nvSpPr>
          <p:spPr>
            <a:xfrm>
              <a:off x="903952" y="5568473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2B6BA54-9BAB-492A-BA1D-AD5445FAF4E6}"/>
                </a:ext>
              </a:extLst>
            </p:cNvPr>
            <p:cNvSpPr/>
            <p:nvPr/>
          </p:nvSpPr>
          <p:spPr>
            <a:xfrm>
              <a:off x="3177285" y="5551159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DFC3986-6FAE-4886-90BA-930DE860C930}"/>
                </a:ext>
              </a:extLst>
            </p:cNvPr>
            <p:cNvSpPr/>
            <p:nvPr/>
          </p:nvSpPr>
          <p:spPr>
            <a:xfrm>
              <a:off x="4326609" y="5578795"/>
              <a:ext cx="327707" cy="297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0</a:t>
              </a: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39A7F3B-B07D-46F7-85D4-A7DE2E57D5B2}"/>
              </a:ext>
            </a:extLst>
          </p:cNvPr>
          <p:cNvSpPr/>
          <p:nvPr/>
        </p:nvSpPr>
        <p:spPr>
          <a:xfrm>
            <a:off x="2362359" y="4544138"/>
            <a:ext cx="327707" cy="29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881052D-D867-4BC2-8597-294F0F1BB61F}"/>
              </a:ext>
            </a:extLst>
          </p:cNvPr>
          <p:cNvSpPr/>
          <p:nvPr/>
        </p:nvSpPr>
        <p:spPr>
          <a:xfrm>
            <a:off x="1475096" y="5564917"/>
            <a:ext cx="327707" cy="29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11DC4D5-F039-46DF-B15E-416206C9CBBC}"/>
              </a:ext>
            </a:extLst>
          </p:cNvPr>
          <p:cNvSpPr/>
          <p:nvPr/>
        </p:nvSpPr>
        <p:spPr>
          <a:xfrm>
            <a:off x="3751947" y="5588489"/>
            <a:ext cx="327707" cy="29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CE92178-E1CD-4657-A4F2-3D812B9816B5}"/>
              </a:ext>
            </a:extLst>
          </p:cNvPr>
          <p:cNvSpPr/>
          <p:nvPr/>
        </p:nvSpPr>
        <p:spPr>
          <a:xfrm>
            <a:off x="4901271" y="5554639"/>
            <a:ext cx="327707" cy="297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432AAC4-AC15-4F77-A701-7D98EA1C2AFB}"/>
              </a:ext>
            </a:extLst>
          </p:cNvPr>
          <p:cNvSpPr txBox="1"/>
          <p:nvPr/>
        </p:nvSpPr>
        <p:spPr>
          <a:xfrm>
            <a:off x="3923598" y="1929731"/>
            <a:ext cx="552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height</a:t>
            </a:r>
            <a:r>
              <a:rPr lang="en-US" sz="2400" dirty="0">
                <a:solidFill>
                  <a:srgbClr val="0070C0"/>
                </a:solidFill>
              </a:rPr>
              <a:t> = max # of vars queried on any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E74D93D-B350-41A2-B393-F67BB1B27536}"/>
                  </a:ext>
                </a:extLst>
              </p:cNvPr>
              <p:cNvSpPr txBox="1"/>
              <p:nvPr/>
            </p:nvSpPr>
            <p:spPr>
              <a:xfrm>
                <a:off x="4112591" y="2565541"/>
                <a:ext cx="79234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Decision tree complexity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 min height of DT computing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E74D93D-B350-41A2-B393-F67BB1B27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91" y="2565541"/>
                <a:ext cx="7923451" cy="461665"/>
              </a:xfrm>
              <a:prstGeom prst="rect">
                <a:avLst/>
              </a:prstGeom>
              <a:blipFill>
                <a:blip r:embed="rId24"/>
                <a:stretch>
                  <a:fillRect l="-12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BDCAFCD-D11A-463E-A1B0-0D0CF3364CAF}"/>
                  </a:ext>
                </a:extLst>
              </p:cNvPr>
              <p:cNvSpPr txBox="1"/>
              <p:nvPr/>
            </p:nvSpPr>
            <p:spPr>
              <a:xfrm>
                <a:off x="5934276" y="3102620"/>
                <a:ext cx="554190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DNF  </a:t>
                </a:r>
              </a:p>
              <a:p>
                <a:pPr algn="ctr"/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BDCAFCD-D11A-463E-A1B0-0D0CF3364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76" y="3102620"/>
                <a:ext cx="5541902" cy="954107"/>
              </a:xfrm>
              <a:prstGeom prst="rect">
                <a:avLst/>
              </a:prstGeom>
              <a:blipFill>
                <a:blip r:embed="rId25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39CF46D-C80E-4EA2-94D1-C9C6CAB28281}"/>
                  </a:ext>
                </a:extLst>
              </p:cNvPr>
              <p:cNvSpPr txBox="1"/>
              <p:nvPr/>
            </p:nvSpPr>
            <p:spPr>
              <a:xfrm>
                <a:off x="5503284" y="4132141"/>
                <a:ext cx="659687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CNF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39CF46D-C80E-4EA2-94D1-C9C6CAB2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284" y="4132141"/>
                <a:ext cx="6596870" cy="954107"/>
              </a:xfrm>
              <a:prstGeom prst="rect">
                <a:avLst/>
              </a:prstGeom>
              <a:blipFill>
                <a:blip r:embed="rId26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D1FC183-D030-49D5-83F0-F7BCC03DAFAC}"/>
                  </a:ext>
                </a:extLst>
              </p:cNvPr>
              <p:cNvSpPr txBox="1"/>
              <p:nvPr/>
            </p:nvSpPr>
            <p:spPr>
              <a:xfrm>
                <a:off x="6290400" y="5403823"/>
                <a:ext cx="3996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Clause/term size at most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D1FC183-D030-49D5-83F0-F7BCC03D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400" y="5403823"/>
                <a:ext cx="3996030" cy="461665"/>
              </a:xfrm>
              <a:prstGeom prst="rect">
                <a:avLst/>
              </a:prstGeom>
              <a:blipFill>
                <a:blip r:embed="rId27"/>
                <a:stretch>
                  <a:fillRect l="-2443" t="-10526" r="-4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E4E79E-BD85-43D0-8B12-D2657EEC0546}"/>
                  </a:ext>
                </a:extLst>
              </p:cNvPr>
              <p:cNvSpPr txBox="1"/>
              <p:nvPr/>
            </p:nvSpPr>
            <p:spPr>
              <a:xfrm>
                <a:off x="381741" y="2233220"/>
                <a:ext cx="1569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𝟏𝟏𝟎𝟏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E4E79E-BD85-43D0-8B12-D2657EEC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41" y="2233220"/>
                <a:ext cx="156908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7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"/>
                            </p:stCondLst>
                            <p:childTnLst>
                              <p:par>
                                <p:cTn id="18" presetID="7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"/>
                            </p:stCondLst>
                            <p:childTnLst>
                              <p:par>
                                <p:cTn id="24" presetID="7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57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  <p:bldP spid="36" grpId="0" build="allAtOnce"/>
      <p:bldP spid="39" grpId="0" build="allAtOnce"/>
      <p:bldP spid="108" grpId="0" animBg="1"/>
      <p:bldP spid="109" grpId="0" animBg="1"/>
      <p:bldP spid="113" grpId="0" animBg="1"/>
      <p:bldP spid="114" grpId="0" animBg="1"/>
      <p:bldP spid="116" grpId="0"/>
      <p:bldP spid="117" grpId="0"/>
      <p:bldP spid="118" grpId="0"/>
      <p:bldP spid="121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lenSchool.pptx" id="{2282187A-62E6-48AD-A1A8-52E7E02A4337}" vid="{FB4A8D00-037C-44BD-BB14-779CB4194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AllenSchool</Template>
  <TotalTime>10164</TotalTime>
  <Words>6605</Words>
  <Application>Microsoft Office PowerPoint</Application>
  <PresentationFormat>Widescreen</PresentationFormat>
  <Paragraphs>1077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Corbel</vt:lpstr>
      <vt:lpstr>Arial</vt:lpstr>
      <vt:lpstr>Calibri Light</vt:lpstr>
      <vt:lpstr>Calibri</vt:lpstr>
      <vt:lpstr>Cambria Math</vt:lpstr>
      <vt:lpstr>Office Theme</vt:lpstr>
      <vt:lpstr>Lower Bounds: Circuit Complexity  </vt:lpstr>
      <vt:lpstr>Boolean Circuits</vt:lpstr>
      <vt:lpstr>Boolean Circuits</vt:lpstr>
      <vt:lpstr>Limits of Boolean Circuits</vt:lpstr>
      <vt:lpstr>Limits of Boolean Circuits</vt:lpstr>
      <vt:lpstr>Boolean Formulas</vt:lpstr>
      <vt:lpstr>Boolean Formulas</vt:lpstr>
      <vt:lpstr>Boolean Formulas</vt:lpstr>
      <vt:lpstr>CNF/DNF Formulas and Decision Trees</vt:lpstr>
      <vt:lpstr>Decision Tree for Parity(x1, x2, x3, x4)</vt:lpstr>
      <vt:lpstr>Limits of Boolean Formulas</vt:lpstr>
      <vt:lpstr>Limits of Boolean Formulas</vt:lpstr>
      <vt:lpstr>Limits of Boolean Formulas</vt:lpstr>
      <vt:lpstr>Limits of Boolean Formulas</vt:lpstr>
      <vt:lpstr>Limits of Boolean Formulas</vt:lpstr>
      <vt:lpstr>Limits of Boolean Formulas</vt:lpstr>
      <vt:lpstr>Monotone Circuits</vt:lpstr>
      <vt:lpstr>Monotone functions and monotone circuits</vt:lpstr>
      <vt:lpstr>Monotone Size Lower Bounds</vt:lpstr>
      <vt:lpstr>Monotone Depth Lower Bounds</vt:lpstr>
      <vt:lpstr>Depth-limited Circuits</vt:lpstr>
      <vt:lpstr>NC circuits</vt:lpstr>
      <vt:lpstr>NC1 ≡ Polynomial-size Boolean formulas</vt:lpstr>
      <vt:lpstr>Limits of depth-restricted circuits?</vt:lpstr>
      <vt:lpstr>AC circuits</vt:lpstr>
      <vt:lpstr>AC circuits</vt:lpstr>
      <vt:lpstr>Limits of AC0 circuits</vt:lpstr>
      <vt:lpstr>PowerPoint Presentation</vt:lpstr>
      <vt:lpstr>ACC0 circuits:  AC0 circuits with counters</vt:lpstr>
      <vt:lpstr>Limits of ACC0 circuits</vt:lpstr>
      <vt:lpstr>Threshold circuits</vt:lpstr>
      <vt:lpstr>Limits of Threshold circuits</vt:lpstr>
      <vt:lpstr>AC0 circuit lower bounds</vt:lpstr>
      <vt:lpstr>Limits of AC0 circuits</vt:lpstr>
      <vt:lpstr>Circuit lower bounds via restrictions</vt:lpstr>
      <vt:lpstr>Decision Tree for Parity(x1, x2, x3, x4)</vt:lpstr>
      <vt:lpstr>Lower bound for Parity</vt:lpstr>
      <vt:lpstr>Håstad’s Switching Lemma</vt:lpstr>
      <vt:lpstr>Håstad’s Switching Lemma</vt:lpstr>
      <vt:lpstr>Using Håstad’s Switching Lemma</vt:lpstr>
      <vt:lpstr>Using Hastad’s Switching Lemma</vt:lpstr>
      <vt:lpstr>Applying a restriction to a DNF</vt:lpstr>
      <vt:lpstr>Håstad’s Switching Lemma</vt:lpstr>
      <vt:lpstr>Canonical decision tree for a DNF</vt:lpstr>
      <vt:lpstr>Canonical decision tree for a DNF</vt:lpstr>
      <vt:lpstr>Switching Lemma Proof</vt:lpstr>
      <vt:lpstr>Switching Lemma Proof</vt:lpstr>
      <vt:lpstr>Switching Lemma Proof</vt:lpstr>
      <vt:lpstr>Switching Lemma Proof</vt:lpstr>
      <vt:lpstr>Switching Lemma Proof</vt:lpstr>
      <vt:lpstr>Switching Lemma Proof</vt:lpstr>
      <vt:lpstr>Beyond switching: Multi-switching</vt:lpstr>
      <vt:lpstr>AC0[p] circuit lower bounds</vt:lpstr>
      <vt:lpstr>AC0[p] circuit lower bounds</vt:lpstr>
      <vt:lpstr>AC0[p] circuit lower bounds</vt:lpstr>
      <vt:lpstr>AC0[p] circuit lower bounds</vt:lpstr>
      <vt:lpstr>Putting things together</vt:lpstr>
      <vt:lpstr>Multi-Switching Lemma</vt:lpstr>
      <vt:lpstr>Hastad’s Switching Lemma for many formulas</vt:lpstr>
      <vt:lpstr>The Multi-switching improvement</vt:lpstr>
      <vt:lpstr>Multiswitching Lemma</vt:lpstr>
      <vt:lpstr>Applying Multi-switching</vt:lpstr>
      <vt:lpstr>Proving the Multi-switching Lemma</vt:lpstr>
      <vt:lpstr>Multi-switching Lemma Proof</vt:lpstr>
      <vt:lpstr>Multi-switching Lemma Proof</vt:lpstr>
      <vt:lpstr>Multi-switching Lemma Proof</vt:lpstr>
      <vt:lpstr>Multi-switching Lemma Proof</vt:lpstr>
      <vt:lpstr>Multi-switching Lemma Proof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</dc:creator>
  <cp:lastModifiedBy>beame</cp:lastModifiedBy>
  <cp:revision>365</cp:revision>
  <dcterms:created xsi:type="dcterms:W3CDTF">2018-01-17T17:04:01Z</dcterms:created>
  <dcterms:modified xsi:type="dcterms:W3CDTF">2023-06-21T18:39:44Z</dcterms:modified>
</cp:coreProperties>
</file>